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8" r:id="rId2"/>
    <p:sldId id="256" r:id="rId3"/>
    <p:sldId id="288" r:id="rId4"/>
    <p:sldId id="289" r:id="rId5"/>
    <p:sldId id="276" r:id="rId6"/>
    <p:sldId id="277" r:id="rId7"/>
    <p:sldId id="259" r:id="rId8"/>
    <p:sldId id="260" r:id="rId9"/>
    <p:sldId id="261" r:id="rId10"/>
    <p:sldId id="262" r:id="rId11"/>
    <p:sldId id="263" r:id="rId12"/>
    <p:sldId id="264" r:id="rId13"/>
    <p:sldId id="278" r:id="rId14"/>
    <p:sldId id="275" r:id="rId15"/>
    <p:sldId id="279" r:id="rId16"/>
    <p:sldId id="265" r:id="rId17"/>
    <p:sldId id="270" r:id="rId18"/>
    <p:sldId id="266" r:id="rId19"/>
    <p:sldId id="267" r:id="rId20"/>
    <p:sldId id="268" r:id="rId21"/>
    <p:sldId id="269" r:id="rId22"/>
    <p:sldId id="290" r:id="rId23"/>
    <p:sldId id="291" r:id="rId24"/>
    <p:sldId id="292" r:id="rId25"/>
    <p:sldId id="280" r:id="rId26"/>
    <p:sldId id="283" r:id="rId27"/>
    <p:sldId id="286" r:id="rId28"/>
    <p:sldId id="287" r:id="rId29"/>
    <p:sldId id="284" r:id="rId30"/>
    <p:sldId id="285" r:id="rId31"/>
    <p:sldId id="271" r:id="rId32"/>
    <p:sldId id="272" r:id="rId33"/>
    <p:sldId id="273" r:id="rId34"/>
    <p:sldId id="274" r:id="rId35"/>
  </p:sldIdLst>
  <p:sldSz cx="9144000" cy="6858000" type="screen4x3"/>
  <p:notesSz cx="9866313" cy="673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3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31" autoAdjust="0"/>
  </p:normalViewPr>
  <p:slideViewPr>
    <p:cSldViewPr>
      <p:cViewPr varScale="1">
        <p:scale>
          <a:sx n="66" d="100"/>
          <a:sy n="66" d="100"/>
        </p:scale>
        <p:origin x="-6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590059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326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A2D2C41-8754-4630-BC8C-E25625F4F007}" type="datetimeFigureOut">
              <a:rPr lang="ar-IQ" smtClean="0"/>
              <a:t>29/06/1439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590059" y="6397620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326" y="6397620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E45353C-5811-47D4-A90F-54F177A63A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6016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590911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286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43A979-F67C-4F86-9F22-89C25B2DA530}" type="datetimeFigureOut">
              <a:rPr lang="ar-IQ" smtClean="0"/>
              <a:t>29/06/1439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04825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590911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286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457E9BD-1419-44FD-A47F-AACEB4B357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92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IQ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7E9BD-1419-44FD-A47F-AACEB4B35778}" type="slidenum">
              <a:rPr lang="ar-IQ" smtClean="0"/>
              <a:t>25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99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7E9BD-1419-44FD-A47F-AACEB4B35778}" type="slidenum">
              <a:rPr lang="ar-IQ" smtClean="0"/>
              <a:t>26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99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7E9BD-1419-44FD-A47F-AACEB4B35778}" type="slidenum">
              <a:rPr lang="ar-IQ" smtClean="0"/>
              <a:t>27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995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7E9BD-1419-44FD-A47F-AACEB4B35778}" type="slidenum">
              <a:rPr lang="ar-IQ" smtClean="0"/>
              <a:t>28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995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7E9BD-1419-44FD-A47F-AACEB4B35778}" type="slidenum">
              <a:rPr lang="ar-IQ" smtClean="0"/>
              <a:t>29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995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7E9BD-1419-44FD-A47F-AACEB4B35778}" type="slidenum">
              <a:rPr lang="ar-IQ" smtClean="0"/>
              <a:t>30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995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7E9BD-1419-44FD-A47F-AACEB4B35778}" type="slidenum">
              <a:rPr lang="ar-IQ" smtClean="0"/>
              <a:t>31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995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7E9BD-1419-44FD-A47F-AACEB4B35778}" type="slidenum">
              <a:rPr lang="ar-IQ" smtClean="0"/>
              <a:t>32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995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7E9BD-1419-44FD-A47F-AACEB4B35778}" type="slidenum">
              <a:rPr lang="ar-IQ" smtClean="0"/>
              <a:t>33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995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7E9BD-1419-44FD-A47F-AACEB4B35778}" type="slidenum">
              <a:rPr lang="ar-IQ" smtClean="0"/>
              <a:t>34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99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IQ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7E9BD-1419-44FD-A47F-AACEB4B35778}" type="slidenum">
              <a:rPr lang="ar-IQ" smtClean="0"/>
              <a:t>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0095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7E9BD-1419-44FD-A47F-AACEB4B35778}" type="slidenum">
              <a:rPr lang="ar-IQ" smtClean="0"/>
              <a:t>19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99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7E9BD-1419-44FD-A47F-AACEB4B35778}" type="slidenum">
              <a:rPr lang="ar-IQ" smtClean="0"/>
              <a:t>20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99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7E9BD-1419-44FD-A47F-AACEB4B35778}" type="slidenum">
              <a:rPr lang="ar-IQ" smtClean="0"/>
              <a:t>21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99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IQ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IQ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IQ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63677" y="796412"/>
            <a:ext cx="7337323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IS 301 DECISION SUPPORT SYSTEMS</a:t>
            </a:r>
          </a:p>
          <a:p>
            <a:r>
              <a:rPr lang="en-US" dirty="0"/>
              <a:t> </a:t>
            </a:r>
          </a:p>
          <a:p>
            <a:pPr algn="ctr"/>
            <a:r>
              <a:rPr lang="en-US" dirty="0"/>
              <a:t>DECISION SUPPORT SYSTEMS AND INTELLIGENT SYSTEMS, </a:t>
            </a:r>
          </a:p>
          <a:p>
            <a:pPr algn="ctr"/>
            <a:r>
              <a:rPr lang="en-US" dirty="0"/>
              <a:t>Seventh Edition</a:t>
            </a:r>
          </a:p>
          <a:p>
            <a:pPr algn="ctr"/>
            <a:r>
              <a:rPr lang="en-US" b="1" dirty="0" err="1"/>
              <a:t>Efraim</a:t>
            </a:r>
            <a:r>
              <a:rPr lang="en-US" b="1" dirty="0"/>
              <a:t> Turban</a:t>
            </a:r>
            <a:r>
              <a:rPr lang="en-US" dirty="0"/>
              <a:t>, </a:t>
            </a:r>
            <a:r>
              <a:rPr lang="en-US" b="1" dirty="0"/>
              <a:t>Jay E. Aronson, and Ting-</a:t>
            </a:r>
            <a:r>
              <a:rPr lang="en-US" b="1" dirty="0" err="1"/>
              <a:t>Peng</a:t>
            </a:r>
            <a:r>
              <a:rPr lang="en-US" b="1" dirty="0"/>
              <a:t> Liang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sz="3600" dirty="0" smtClean="0">
              <a:ea typeface="+mj-ea"/>
              <a:cs typeface="+mj-cs"/>
            </a:endParaRPr>
          </a:p>
          <a:p>
            <a:r>
              <a:rPr lang="en-US" sz="3600" smtClean="0">
                <a:ea typeface="+mj-ea"/>
                <a:cs typeface="+mj-cs"/>
              </a:rPr>
              <a:t>Chapter  </a:t>
            </a:r>
            <a:r>
              <a:rPr lang="en-US" sz="3600" smtClean="0">
                <a:ea typeface="+mj-ea"/>
                <a:cs typeface="+mj-cs"/>
              </a:rPr>
              <a:t>6   </a:t>
            </a:r>
            <a:endParaRPr lang="en-US" sz="3600" dirty="0" smtClean="0">
              <a:ea typeface="+mj-ea"/>
              <a:cs typeface="+mj-cs"/>
            </a:endParaRPr>
          </a:p>
          <a:p>
            <a:pPr algn="ctr"/>
            <a:r>
              <a:rPr lang="en-US" sz="2000" b="1" dirty="0" smtClean="0">
                <a:ea typeface="+mj-ea"/>
                <a:cs typeface="+mj-cs"/>
              </a:rPr>
              <a:t>Data </a:t>
            </a:r>
            <a:r>
              <a:rPr lang="en-US" sz="2000" b="1" dirty="0">
                <a:ea typeface="+mj-ea"/>
                <a:cs typeface="+mj-cs"/>
              </a:rPr>
              <a:t>Warehousing and OLAP Technology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latin typeface="Bradley Hand ITC" pitchFamily="66" charset="0"/>
              </a:rPr>
              <a:t>College of Computer Science and Information Technology</a:t>
            </a:r>
            <a:endParaRPr lang="en-US" b="1" dirty="0">
              <a:latin typeface="Bradley Hand ITC" pitchFamily="66" charset="0"/>
            </a:endParaRPr>
          </a:p>
          <a:p>
            <a:r>
              <a:rPr lang="en-US" b="1" dirty="0" smtClean="0">
                <a:latin typeface="Bradley Hand ITC" pitchFamily="66" charset="0"/>
              </a:rPr>
              <a:t>Department </a:t>
            </a:r>
            <a:r>
              <a:rPr lang="en-US" b="1" dirty="0">
                <a:latin typeface="Bradley Hand ITC" pitchFamily="66" charset="0"/>
              </a:rPr>
              <a:t>of Computer Information </a:t>
            </a:r>
            <a:r>
              <a:rPr lang="en-US" b="1" dirty="0" smtClean="0">
                <a:latin typeface="Bradley Hand ITC" pitchFamily="66" charset="0"/>
              </a:rPr>
              <a:t>Systems</a:t>
            </a:r>
          </a:p>
          <a:p>
            <a:r>
              <a:rPr lang="en-US" b="1" dirty="0">
                <a:latin typeface="Bradley Hand ITC" pitchFamily="66" charset="0"/>
              </a:rPr>
              <a:t>Prof Dr. </a:t>
            </a:r>
            <a:r>
              <a:rPr lang="en-US" b="1" dirty="0" err="1">
                <a:latin typeface="Bradley Hand ITC" pitchFamily="66" charset="0"/>
              </a:rPr>
              <a:t>Taleb</a:t>
            </a:r>
            <a:r>
              <a:rPr lang="en-US" b="1" dirty="0">
                <a:latin typeface="Bradley Hand ITC" pitchFamily="66" charset="0"/>
              </a:rPr>
              <a:t> A. S. </a:t>
            </a:r>
            <a:r>
              <a:rPr lang="en-US" b="1" dirty="0" err="1">
                <a:latin typeface="Bradley Hand ITC" pitchFamily="66" charset="0"/>
              </a:rPr>
              <a:t>Obaid</a:t>
            </a:r>
            <a:endParaRPr lang="en-US" dirty="0">
              <a:latin typeface="Bradley Hand ITC" pitchFamily="66" charset="0"/>
            </a:endParaRPr>
          </a:p>
          <a:p>
            <a:endParaRPr lang="en-US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055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CHARACTERISTICS OF DATA WAREHOUSING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229600" cy="4953000"/>
          </a:xfrm>
          <a:noFill/>
        </p:spPr>
        <p:txBody>
          <a:bodyPr>
            <a:normAutofit fontScale="77500" lnSpcReduction="2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92D050"/>
                </a:solidFill>
              </a:rPr>
              <a:t>Non-volatile: Data is stable in a data warehouse. More data is added but data is never removed. This enables management to gain a consistent picture of the business.</a:t>
            </a:r>
            <a:endParaRPr lang="en-US" sz="2400" dirty="0" smtClean="0">
              <a:solidFill>
                <a:srgbClr val="92D050"/>
              </a:solidFill>
              <a:ea typeface="Calibri"/>
              <a:cs typeface="Arial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Data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Warehouse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—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Non-Volatile</a:t>
            </a:r>
            <a:endParaRPr lang="en-US" sz="28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A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physically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separate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store of data transformed from the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operational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environment.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Operational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update of data does not occur in the data warehouse environment.</a:t>
            </a: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  <a:ea typeface="Calibri"/>
                <a:cs typeface="Arial"/>
              </a:rPr>
              <a:t>Does </a:t>
            </a:r>
            <a:r>
              <a:rPr lang="en-US" sz="2100" dirty="0">
                <a:solidFill>
                  <a:schemeClr val="tx1"/>
                </a:solidFill>
                <a:ea typeface="Calibri"/>
                <a:cs typeface="Arial"/>
              </a:rPr>
              <a:t>not require transaction processing, recovery, and concurrency control mechanisms</a:t>
            </a: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  <a:ea typeface="Calibri"/>
                <a:cs typeface="Arial"/>
              </a:rPr>
              <a:t>Requires </a:t>
            </a:r>
            <a:r>
              <a:rPr lang="en-US" sz="2100" dirty="0">
                <a:solidFill>
                  <a:schemeClr val="tx1"/>
                </a:solidFill>
                <a:ea typeface="Calibri"/>
                <a:cs typeface="Arial"/>
              </a:rPr>
              <a:t>only two operations in data accessing: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Initial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loading of data and access of data.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5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2.6. Data Warehouse vs. Heterogeneous DBMS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229600" cy="4953000"/>
          </a:xfrm>
          <a:noFill/>
        </p:spPr>
        <p:txBody>
          <a:bodyPr>
            <a:noAutofit/>
          </a:bodyPr>
          <a:lstStyle/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Traditional 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heterogeneous DB integration:</a:t>
            </a: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Build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wrappers/mediators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 on top of heterogeneous databases</a:t>
            </a: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Query 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driven approach</a:t>
            </a:r>
          </a:p>
          <a:p>
            <a:pPr marL="1257300" lvl="2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When 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a query is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posed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 to a client site, a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meta-dictionary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 is used to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translate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 the query into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queries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 appropriate for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individual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 heterogeneous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sites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 involved, and the results are integrated into a global answer set 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Complex 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information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filtering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compete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 for resources</a:t>
            </a: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Data 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warehouse: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update-driven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high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ea typeface="Calibri"/>
                <a:cs typeface="Arial"/>
              </a:rPr>
              <a:t>performance</a:t>
            </a: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. Information 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from heterogeneous sources is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integrated in advance 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and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stored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 in warehouses for direct query and </a:t>
            </a: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analysis</a:t>
            </a:r>
            <a:endParaRPr lang="en-US" sz="20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63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2.7. Data </a:t>
            </a:r>
            <a:r>
              <a:rPr lang="en-US" sz="2800" b="1" dirty="0" smtClean="0">
                <a:solidFill>
                  <a:srgbClr val="00B050"/>
                </a:solidFill>
              </a:rPr>
              <a:t>Warehouse </a:t>
            </a:r>
            <a:r>
              <a:rPr lang="en-US" sz="2800" b="1" dirty="0">
                <a:solidFill>
                  <a:srgbClr val="00B050"/>
                </a:solidFill>
              </a:rPr>
              <a:t>vs. Operational DBMS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229600" cy="4953000"/>
          </a:xfrm>
          <a:noFill/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92D050"/>
                </a:solidFill>
              </a:rPr>
              <a:t>OLTP</a:t>
            </a:r>
            <a:r>
              <a:rPr lang="en-US" sz="2400" dirty="0">
                <a:solidFill>
                  <a:srgbClr val="92D050"/>
                </a:solidFill>
              </a:rPr>
              <a:t> (online transaction processing) is a class of software programs capable of supporting transaction-oriented applications on the Internet. Typically, </a:t>
            </a:r>
            <a:r>
              <a:rPr lang="en-US" sz="2400" b="1" dirty="0">
                <a:solidFill>
                  <a:srgbClr val="92D050"/>
                </a:solidFill>
              </a:rPr>
              <a:t>OLTP</a:t>
            </a:r>
            <a:r>
              <a:rPr lang="en-US" sz="2400" dirty="0">
                <a:solidFill>
                  <a:srgbClr val="92D050"/>
                </a:solidFill>
              </a:rPr>
              <a:t> systems are used for order entry, financial transactions, customer relationship management (CRM) and retail sales</a:t>
            </a:r>
            <a:endParaRPr lang="en-US" sz="2400" dirty="0" smtClean="0">
              <a:solidFill>
                <a:srgbClr val="92D050"/>
              </a:solidFill>
              <a:ea typeface="Calibri"/>
              <a:cs typeface="Arial"/>
            </a:endParaRPr>
          </a:p>
          <a:p>
            <a:pPr marL="285750" indent="-28575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OLTP (On-Line Transaction Processing)</a:t>
            </a:r>
            <a:endParaRPr lang="en-US" sz="2800" dirty="0">
              <a:solidFill>
                <a:schemeClr val="tx1"/>
              </a:solidFill>
              <a:ea typeface="Calibri"/>
              <a:cs typeface="Arial"/>
            </a:endParaRPr>
          </a:p>
          <a:p>
            <a:pPr marL="742950" lvl="1" indent="-28575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ea typeface="Calibri"/>
                <a:cs typeface="Arial"/>
              </a:rPr>
              <a:t>Major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task 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of traditional relational DBMS</a:t>
            </a:r>
          </a:p>
          <a:p>
            <a:pPr marL="742950" lvl="1" indent="-28575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ea typeface="Calibri"/>
                <a:cs typeface="Arial"/>
              </a:rPr>
              <a:t>Day-to-day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operations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: purchasing, inventory, banking, manufacturing, payroll, registration, accounting, etc</a:t>
            </a: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  <a:endParaRPr lang="en-US" sz="20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27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2.7. Data </a:t>
            </a:r>
            <a:r>
              <a:rPr lang="en-US" sz="2800" b="1" dirty="0" smtClean="0">
                <a:solidFill>
                  <a:srgbClr val="00B050"/>
                </a:solidFill>
              </a:rPr>
              <a:t>Warehouse </a:t>
            </a:r>
            <a:r>
              <a:rPr lang="en-US" sz="2800" b="1" dirty="0">
                <a:solidFill>
                  <a:srgbClr val="00B050"/>
                </a:solidFill>
              </a:rPr>
              <a:t>vs. Operational DBMS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4953000"/>
          </a:xfrm>
          <a:noFill/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92D050"/>
                </a:solidFill>
              </a:rPr>
              <a:t>OLAP is a powerful technology for data discovery, including capabilities for limitless report viewing, complex analytical calculations, and predictive “what if” scenario (budget, forecast) planning.</a:t>
            </a:r>
            <a:endParaRPr lang="en-US" sz="2400" dirty="0" smtClean="0">
              <a:solidFill>
                <a:srgbClr val="92D050"/>
              </a:solidFill>
              <a:ea typeface="Calibri"/>
              <a:cs typeface="Arial"/>
            </a:endParaRPr>
          </a:p>
          <a:p>
            <a:pPr marL="285750" indent="-28575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OLAP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(on-line analytical processing)</a:t>
            </a:r>
          </a:p>
          <a:p>
            <a:pPr marL="742950" lvl="1" indent="-28575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Major </a:t>
            </a: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task of data </a:t>
            </a:r>
            <a:r>
              <a:rPr lang="en-US" sz="2000" dirty="0">
                <a:solidFill>
                  <a:srgbClr val="FF0000"/>
                </a:solidFill>
                <a:ea typeface="Calibri"/>
                <a:cs typeface="Arial"/>
              </a:rPr>
              <a:t>warehouse system</a:t>
            </a: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Data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analysis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decision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making</a:t>
            </a:r>
            <a:endParaRPr lang="en-US" sz="2400" dirty="0">
              <a:solidFill>
                <a:srgbClr val="FF0000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40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2.7. Data Warehouse vs. Operational DBMS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229600" cy="4953000"/>
          </a:xfrm>
          <a:noFill/>
        </p:spPr>
        <p:txBody>
          <a:bodyPr>
            <a:normAutofit fontScale="925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92D050"/>
                </a:solidFill>
              </a:rPr>
              <a:t>- </a:t>
            </a:r>
            <a:r>
              <a:rPr lang="en-US" sz="2400" b="1" i="1" dirty="0">
                <a:solidFill>
                  <a:srgbClr val="92D050"/>
                </a:solidFill>
              </a:rPr>
              <a:t>OLTP (On-line Transaction Processing)</a:t>
            </a:r>
            <a:r>
              <a:rPr lang="en-US" sz="2400" dirty="0">
                <a:solidFill>
                  <a:srgbClr val="92D050"/>
                </a:solidFill>
              </a:rPr>
              <a:t> is characterized by a </a:t>
            </a:r>
            <a:r>
              <a:rPr lang="en-US" sz="2400" dirty="0">
                <a:solidFill>
                  <a:srgbClr val="FF0000"/>
                </a:solidFill>
              </a:rPr>
              <a:t>large</a:t>
            </a:r>
            <a:r>
              <a:rPr lang="en-US" sz="2400" dirty="0">
                <a:solidFill>
                  <a:srgbClr val="92D050"/>
                </a:solidFill>
              </a:rPr>
              <a:t> number of short on-line transactions (INSERT, UPDATE, DELETE). The main emphasis for OLTP systems is put on very fast query processing, maintaining data integrity in multi-access environments and an effectiveness measured by number of transactions per second.  </a:t>
            </a:r>
            <a:br>
              <a:rPr lang="en-US" sz="2400" dirty="0">
                <a:solidFill>
                  <a:srgbClr val="92D050"/>
                </a:solidFill>
              </a:rPr>
            </a:br>
            <a:r>
              <a:rPr lang="en-US" sz="2400" dirty="0">
                <a:solidFill>
                  <a:srgbClr val="92D050"/>
                </a:solidFill>
              </a:rPr>
              <a:t/>
            </a:r>
            <a:br>
              <a:rPr lang="en-US" sz="2400" dirty="0">
                <a:solidFill>
                  <a:srgbClr val="92D050"/>
                </a:solidFill>
              </a:rPr>
            </a:br>
            <a:r>
              <a:rPr lang="en-US" sz="2400" dirty="0">
                <a:solidFill>
                  <a:srgbClr val="92D050"/>
                </a:solidFill>
              </a:rPr>
              <a:t>- </a:t>
            </a:r>
            <a:r>
              <a:rPr lang="en-US" sz="2400" b="1" i="1" dirty="0">
                <a:solidFill>
                  <a:srgbClr val="92D050"/>
                </a:solidFill>
              </a:rPr>
              <a:t>OLAP (On-line Analytical Processing)</a:t>
            </a:r>
            <a:r>
              <a:rPr lang="en-US" sz="2400" dirty="0">
                <a:solidFill>
                  <a:srgbClr val="92D050"/>
                </a:solidFill>
              </a:rPr>
              <a:t> is characterized by relatively </a:t>
            </a:r>
            <a:r>
              <a:rPr lang="en-US" sz="2400" dirty="0">
                <a:solidFill>
                  <a:srgbClr val="FF0000"/>
                </a:solidFill>
              </a:rPr>
              <a:t>low</a:t>
            </a:r>
            <a:r>
              <a:rPr lang="en-US" sz="2400" dirty="0">
                <a:solidFill>
                  <a:srgbClr val="92D050"/>
                </a:solidFill>
              </a:rPr>
              <a:t> volume of transactions. Queries are often very complex and involve aggregations. For OLAP systems a response time is an effectiveness measure. OLAP applications are widely used by Data Mining techniques. In OLAP database there is aggregated, historical data, stored in multi-dimensional schemas (usually star schema). </a:t>
            </a:r>
            <a:endParaRPr lang="en-US" sz="2400" dirty="0">
              <a:solidFill>
                <a:srgbClr val="92D050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67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2.7. Data Warehouse vs. Operational DBMS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229600" cy="4953000"/>
          </a:xfrm>
          <a:noFill/>
        </p:spPr>
        <p:txBody>
          <a:bodyPr>
            <a:normAutofit/>
          </a:bodyPr>
          <a:lstStyle/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Distinct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features (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OLTP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vs. </a:t>
            </a:r>
            <a:r>
              <a:rPr lang="en-US" sz="2800" dirty="0">
                <a:solidFill>
                  <a:srgbClr val="92D050"/>
                </a:solidFill>
                <a:ea typeface="Calibri"/>
                <a:cs typeface="Arial"/>
              </a:rPr>
              <a:t>OLAP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):</a:t>
            </a: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User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and system orientation: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customer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vs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. </a:t>
            </a:r>
            <a:r>
              <a:rPr lang="en-US" sz="2400" dirty="0">
                <a:solidFill>
                  <a:srgbClr val="92D050"/>
                </a:solidFill>
                <a:ea typeface="Calibri"/>
                <a:cs typeface="Arial"/>
              </a:rPr>
              <a:t>market</a:t>
            </a: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Data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contents: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current, detailed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vs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. </a:t>
            </a:r>
            <a:r>
              <a:rPr lang="en-US" sz="2400" dirty="0">
                <a:solidFill>
                  <a:srgbClr val="92D050"/>
                </a:solidFill>
                <a:ea typeface="Calibri"/>
                <a:cs typeface="Arial"/>
              </a:rPr>
              <a:t>historical, consolidated</a:t>
            </a: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Database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design: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ER + application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vs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. </a:t>
            </a:r>
            <a:r>
              <a:rPr lang="en-US" sz="2400" dirty="0">
                <a:solidFill>
                  <a:srgbClr val="92D050"/>
                </a:solidFill>
                <a:ea typeface="Calibri"/>
                <a:cs typeface="Arial"/>
              </a:rPr>
              <a:t>star + subject</a:t>
            </a: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View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: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current, local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vs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. </a:t>
            </a:r>
            <a:r>
              <a:rPr lang="en-US" sz="2400" dirty="0">
                <a:solidFill>
                  <a:srgbClr val="92D050"/>
                </a:solidFill>
                <a:ea typeface="Calibri"/>
                <a:cs typeface="Arial"/>
              </a:rPr>
              <a:t>evolutionary, integrated</a:t>
            </a: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Access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patterns: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update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vs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. </a:t>
            </a:r>
            <a:r>
              <a:rPr lang="en-US" sz="2400" dirty="0">
                <a:solidFill>
                  <a:srgbClr val="92D050"/>
                </a:solidFill>
                <a:ea typeface="Calibri"/>
                <a:cs typeface="Arial"/>
              </a:rPr>
              <a:t>read-only but complex </a:t>
            </a:r>
            <a:r>
              <a:rPr lang="en-US" sz="2400" dirty="0" smtClean="0">
                <a:solidFill>
                  <a:srgbClr val="92D050"/>
                </a:solidFill>
                <a:ea typeface="Calibri"/>
                <a:cs typeface="Arial"/>
              </a:rPr>
              <a:t>queries</a:t>
            </a:r>
            <a:endParaRPr lang="en-US" sz="2400" dirty="0">
              <a:solidFill>
                <a:srgbClr val="92D050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42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76199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2.8. OLTP vs. OLAP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229600" cy="4953000"/>
          </a:xfrm>
          <a:noFill/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endParaRPr lang="en-US" sz="16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798095"/>
              </p:ext>
            </p:extLst>
          </p:nvPr>
        </p:nvGraphicFramePr>
        <p:xfrm>
          <a:off x="609600" y="1295400"/>
          <a:ext cx="7924800" cy="490072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44910"/>
                <a:gridCol w="2926763"/>
                <a:gridCol w="3253127"/>
              </a:tblGrid>
              <a:tr h="301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</a:rPr>
                        <a:t>OLTP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5" dirty="0">
                          <a:effectLst/>
                          <a:latin typeface="Calibri"/>
                          <a:ea typeface="Times New Roman"/>
                        </a:rPr>
                        <a:t>OLAP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06400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</a:rPr>
                        <a:t>Users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Cle</a:t>
                      </a:r>
                      <a:r>
                        <a:rPr lang="en-US" sz="1600" spc="-5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r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k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,</a:t>
                      </a:r>
                      <a:r>
                        <a:rPr lang="en-US" sz="1600" spc="-10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600" spc="-5" dirty="0">
                          <a:effectLst/>
                          <a:latin typeface="Calibri"/>
                          <a:ea typeface="Times New Roman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T</a:t>
                      </a:r>
                      <a:r>
                        <a:rPr lang="en-US" sz="1600" spc="-5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p</a:t>
                      </a:r>
                      <a:r>
                        <a:rPr lang="en-US" sz="1600" spc="-5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r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o</a:t>
                      </a:r>
                      <a:r>
                        <a:rPr lang="en-US" sz="1600" spc="-5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f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ess</a:t>
                      </a:r>
                      <a:r>
                        <a:rPr lang="en-US" sz="1600" spc="-5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onal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Know</a:t>
                      </a:r>
                      <a:r>
                        <a:rPr lang="en-US" sz="1600" spc="-5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l</a:t>
                      </a:r>
                      <a:r>
                        <a:rPr lang="en-US" sz="1600" spc="5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e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dge</a:t>
                      </a:r>
                      <a:r>
                        <a:rPr lang="en-US" sz="1600" spc="-45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wo</a:t>
                      </a:r>
                      <a:r>
                        <a:rPr lang="en-US" sz="1600" spc="-5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r</a:t>
                      </a:r>
                      <a:r>
                        <a:rPr lang="en-US" sz="1600" spc="5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k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er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04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</a:rPr>
                        <a:t>Function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Day</a:t>
                      </a:r>
                      <a:r>
                        <a:rPr lang="en-US" sz="1600" spc="-25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to day operations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Decision support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71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</a:rPr>
                        <a:t>DB des</a:t>
                      </a:r>
                      <a:r>
                        <a:rPr lang="en-US" sz="1600" b="1" spc="-5">
                          <a:effectLst/>
                          <a:latin typeface="Calibri"/>
                          <a:ea typeface="Times New Roman"/>
                        </a:rPr>
                        <a:t>i</a:t>
                      </a:r>
                      <a:r>
                        <a:rPr lang="en-US" sz="1600" b="1">
                          <a:effectLst/>
                          <a:latin typeface="Calibri"/>
                          <a:ea typeface="Times New Roman"/>
                        </a:rPr>
                        <a:t>gn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pc="5" dirty="0">
                          <a:effectLst/>
                          <a:latin typeface="Calibri"/>
                          <a:ea typeface="Times New Roman"/>
                        </a:rPr>
                        <a:t>Applicat</a:t>
                      </a:r>
                      <a:r>
                        <a:rPr lang="en-US" sz="1600" spc="-5" dirty="0">
                          <a:effectLst/>
                          <a:latin typeface="Calibri"/>
                          <a:ea typeface="Times New Roman"/>
                        </a:rPr>
                        <a:t>i</a:t>
                      </a:r>
                      <a:r>
                        <a:rPr lang="en-US" sz="1600" spc="5" dirty="0">
                          <a:effectLst/>
                          <a:latin typeface="Calibri"/>
                          <a:ea typeface="Times New Roman"/>
                        </a:rPr>
                        <a:t>on-or</a:t>
                      </a:r>
                      <a:r>
                        <a:rPr lang="en-US" sz="1600" spc="-5" dirty="0">
                          <a:effectLst/>
                          <a:latin typeface="Calibri"/>
                          <a:ea typeface="Times New Roman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e</a:t>
                      </a:r>
                      <a:r>
                        <a:rPr lang="en-US" sz="1600" spc="5" dirty="0">
                          <a:effectLst/>
                          <a:latin typeface="Calibri"/>
                          <a:ea typeface="Times New Roman"/>
                        </a:rPr>
                        <a:t>n</a:t>
                      </a:r>
                      <a:r>
                        <a:rPr lang="en-US" sz="1600" spc="-5" dirty="0">
                          <a:effectLst/>
                          <a:latin typeface="Calibri"/>
                          <a:ea typeface="Times New Roman"/>
                        </a:rPr>
                        <a:t>t</a:t>
                      </a:r>
                      <a:r>
                        <a:rPr lang="en-US" sz="1600" spc="5" dirty="0">
                          <a:effectLst/>
                          <a:latin typeface="Calibri"/>
                          <a:ea typeface="Times New Roman"/>
                        </a:rPr>
                        <a:t>ed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  <a:latin typeface="Calibri"/>
                          <a:ea typeface="Times New Roman"/>
                        </a:rPr>
                        <a:t>Sub</a:t>
                      </a:r>
                      <a:r>
                        <a:rPr lang="en-US" sz="1600" spc="-5">
                          <a:effectLst/>
                          <a:latin typeface="Calibri"/>
                          <a:ea typeface="Times New Roman"/>
                        </a:rPr>
                        <a:t>j</a:t>
                      </a:r>
                      <a:r>
                        <a:rPr lang="en-US" sz="1600" spc="5">
                          <a:effectLst/>
                          <a:latin typeface="Calibri"/>
                          <a:ea typeface="Times New Roman"/>
                        </a:rPr>
                        <a:t>ect</a:t>
                      </a:r>
                      <a:r>
                        <a:rPr lang="en-US" sz="1600" spc="-5">
                          <a:effectLst/>
                          <a:latin typeface="Calibri"/>
                          <a:ea typeface="Times New Roman"/>
                        </a:rPr>
                        <a:t>-</a:t>
                      </a: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o</a:t>
                      </a:r>
                      <a:r>
                        <a:rPr lang="en-US" sz="1600" spc="5">
                          <a:effectLst/>
                          <a:latin typeface="Calibri"/>
                          <a:ea typeface="Times New Roman"/>
                        </a:rPr>
                        <a:t>rien</a:t>
                      </a:r>
                      <a:r>
                        <a:rPr lang="en-US" sz="1600" spc="-5">
                          <a:effectLst/>
                          <a:latin typeface="Calibri"/>
                          <a:ea typeface="Times New Roman"/>
                        </a:rPr>
                        <a:t>t</a:t>
                      </a: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ed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988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</a:rPr>
                        <a:t>Data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Current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, up-to-date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pc="5" dirty="0">
                          <a:effectLst/>
                          <a:latin typeface="Calibri"/>
                          <a:ea typeface="Times New Roman"/>
                        </a:rPr>
                        <a:t>De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t</a:t>
                      </a:r>
                      <a:r>
                        <a:rPr lang="en-US" sz="1600" spc="5" dirty="0">
                          <a:effectLst/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ile</a:t>
                      </a:r>
                      <a:r>
                        <a:rPr lang="en-US" sz="1600" spc="5" dirty="0">
                          <a:effectLst/>
                          <a:latin typeface="Calibri"/>
                          <a:ea typeface="Times New Roman"/>
                        </a:rPr>
                        <a:t>d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,</a:t>
                      </a:r>
                      <a:r>
                        <a:rPr lang="en-US" sz="1600" spc="-20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fl</a:t>
                      </a:r>
                      <a:r>
                        <a:rPr lang="en-US" sz="1600" spc="5" dirty="0">
                          <a:effectLst/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t r</a:t>
                      </a:r>
                      <a:r>
                        <a:rPr lang="en-US" sz="1600" spc="5" dirty="0">
                          <a:effectLst/>
                          <a:latin typeface="Calibri"/>
                          <a:ea typeface="Times New Roman"/>
                        </a:rPr>
                        <a:t>e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l</a:t>
                      </a:r>
                      <a:r>
                        <a:rPr lang="en-US" sz="1600" spc="5" dirty="0">
                          <a:effectLst/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ti</a:t>
                      </a:r>
                      <a:r>
                        <a:rPr lang="en-US" sz="1600" spc="5" dirty="0">
                          <a:effectLst/>
                          <a:latin typeface="Calibri"/>
                          <a:ea typeface="Times New Roman"/>
                        </a:rPr>
                        <a:t>o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n</a:t>
                      </a:r>
                      <a:r>
                        <a:rPr lang="en-US" sz="1600" spc="5" dirty="0">
                          <a:effectLst/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l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Isolated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Historical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, Summarized, mult</a:t>
                      </a:r>
                      <a:r>
                        <a:rPr lang="en-US" sz="1600" spc="-5" dirty="0">
                          <a:effectLst/>
                          <a:latin typeface="Calibri"/>
                          <a:ea typeface="Times New Roman"/>
                        </a:rPr>
                        <a:t>i</a:t>
                      </a:r>
                      <a:r>
                        <a:rPr lang="en-US" sz="1600" spc="5" dirty="0">
                          <a:effectLst/>
                          <a:latin typeface="Calibri"/>
                          <a:ea typeface="Times New Roman"/>
                        </a:rPr>
                        <a:t>d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imensional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pc="5" dirty="0">
                          <a:effectLst/>
                          <a:latin typeface="Calibri"/>
                          <a:ea typeface="Times New Roman"/>
                        </a:rPr>
                        <a:t>Integ</a:t>
                      </a:r>
                      <a:r>
                        <a:rPr lang="en-US" sz="1600" spc="-5" dirty="0">
                          <a:effectLst/>
                          <a:latin typeface="Calibri"/>
                          <a:ea typeface="Times New Roman"/>
                        </a:rPr>
                        <a:t>r</a:t>
                      </a:r>
                      <a:r>
                        <a:rPr lang="en-US" sz="1600" spc="5" dirty="0">
                          <a:effectLst/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1600" spc="-5" dirty="0">
                          <a:effectLst/>
                          <a:latin typeface="Calibri"/>
                          <a:ea typeface="Times New Roman"/>
                        </a:rPr>
                        <a:t>t</a:t>
                      </a:r>
                      <a:r>
                        <a:rPr lang="en-US" sz="1600" spc="5" dirty="0">
                          <a:effectLst/>
                          <a:latin typeface="Calibri"/>
                          <a:ea typeface="Times New Roman"/>
                        </a:rPr>
                        <a:t>ed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, </a:t>
                      </a:r>
                      <a:r>
                        <a:rPr lang="en-US" sz="1600" spc="5" dirty="0">
                          <a:effectLst/>
                          <a:latin typeface="Calibri"/>
                          <a:ea typeface="Times New Roman"/>
                        </a:rPr>
                        <a:t>conso</a:t>
                      </a:r>
                      <a:r>
                        <a:rPr lang="en-US" sz="1600" spc="-5" dirty="0">
                          <a:effectLst/>
                          <a:latin typeface="Calibri"/>
                          <a:ea typeface="Times New Roman"/>
                        </a:rPr>
                        <a:t>l</a:t>
                      </a:r>
                      <a:r>
                        <a:rPr lang="en-US" sz="1600" spc="5" dirty="0">
                          <a:effectLst/>
                          <a:latin typeface="Calibri"/>
                          <a:ea typeface="Times New Roman"/>
                        </a:rPr>
                        <a:t>ida</a:t>
                      </a:r>
                      <a:r>
                        <a:rPr lang="en-US" sz="1600" spc="-5" dirty="0">
                          <a:effectLst/>
                          <a:latin typeface="Calibri"/>
                          <a:ea typeface="Times New Roman"/>
                        </a:rPr>
                        <a:t>t</a:t>
                      </a:r>
                      <a:r>
                        <a:rPr lang="en-US" sz="1600" spc="5" dirty="0">
                          <a:effectLst/>
                          <a:latin typeface="Calibri"/>
                          <a:ea typeface="Times New Roman"/>
                        </a:rPr>
                        <a:t>ed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19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</a:rPr>
                        <a:t>Usage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Repetitive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</a:rPr>
                        <a:t>ad-hoc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92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</a:rPr>
                        <a:t>Access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Read/wr</a:t>
                      </a:r>
                      <a:r>
                        <a:rPr lang="en-US" sz="1600" spc="-5" dirty="0">
                          <a:effectLst/>
                          <a:latin typeface="Calibri"/>
                          <a:ea typeface="Times New Roman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te, </a:t>
                      </a:r>
                      <a:r>
                        <a:rPr lang="en-US" sz="1600" spc="-5" dirty="0">
                          <a:effectLst/>
                          <a:latin typeface="Calibri"/>
                          <a:ea typeface="Times New Roman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ndex</a:t>
                      </a:r>
                      <a:r>
                        <a:rPr lang="en-US" sz="1600" spc="-5" dirty="0">
                          <a:effectLst/>
                          <a:latin typeface="Calibri"/>
                          <a:ea typeface="Times New Roman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hash</a:t>
                      </a:r>
                      <a:r>
                        <a:rPr lang="en-US" sz="1600" spc="-45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on prim. Key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Lots of</a:t>
                      </a:r>
                      <a:r>
                        <a:rPr lang="en-US" sz="1600" spc="-15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scans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914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</a:rPr>
                        <a:t>Unit</a:t>
                      </a:r>
                      <a:r>
                        <a:rPr lang="en-US" sz="1600" b="1" spc="-3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600" b="1">
                          <a:effectLst/>
                          <a:latin typeface="Calibri"/>
                          <a:ea typeface="Times New Roman"/>
                        </a:rPr>
                        <a:t>of</a:t>
                      </a:r>
                      <a:r>
                        <a:rPr lang="en-US" sz="1600" b="1" spc="-15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600" b="1">
                          <a:effectLst/>
                          <a:latin typeface="Calibri"/>
                          <a:ea typeface="Times New Roman"/>
                        </a:rPr>
                        <a:t>work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Short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,</a:t>
                      </a:r>
                      <a:r>
                        <a:rPr lang="en-US" sz="1600" spc="-40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simple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transaction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Complex query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45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</a:rPr>
                        <a:t>#</a:t>
                      </a:r>
                      <a:r>
                        <a:rPr lang="en-US" sz="1600" b="1" spc="-10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</a:rPr>
                        <a:t>records accessed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</a:rPr>
                        <a:t>Tens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Millions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914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</a:rPr>
                        <a:t>#users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Thousands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Hundreds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04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5">
                          <a:effectLst/>
                          <a:latin typeface="Calibri"/>
                          <a:ea typeface="Times New Roman"/>
                        </a:rPr>
                        <a:t>D</a:t>
                      </a:r>
                      <a:r>
                        <a:rPr lang="en-US" sz="1600" b="1">
                          <a:effectLst/>
                          <a:latin typeface="Calibri"/>
                          <a:ea typeface="Times New Roman"/>
                        </a:rPr>
                        <a:t>B</a:t>
                      </a:r>
                      <a:r>
                        <a:rPr lang="en-US" sz="1600" b="1" spc="5">
                          <a:effectLst/>
                          <a:latin typeface="Calibri"/>
                          <a:ea typeface="Times New Roman"/>
                        </a:rPr>
                        <a:t> s</a:t>
                      </a:r>
                      <a:r>
                        <a:rPr lang="en-US" sz="1600" b="1" spc="-5">
                          <a:effectLst/>
                          <a:latin typeface="Calibri"/>
                          <a:ea typeface="Times New Roman"/>
                        </a:rPr>
                        <a:t>i</a:t>
                      </a:r>
                      <a:r>
                        <a:rPr lang="en-US" sz="1600" b="1" spc="5">
                          <a:effectLst/>
                          <a:latin typeface="Calibri"/>
                          <a:ea typeface="Times New Roman"/>
                        </a:rPr>
                        <a:t>ze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</a:rPr>
                        <a:t>100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MB</a:t>
                      </a:r>
                      <a:r>
                        <a:rPr lang="en-US" sz="1600" spc="-5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-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GB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</a:rPr>
                        <a:t>100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GB-</a:t>
                      </a:r>
                      <a:r>
                        <a:rPr lang="en-US" sz="1600" spc="-5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T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B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03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</a:rPr>
                        <a:t>Metric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Transaction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 throughput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Que</a:t>
                      </a:r>
                      <a:r>
                        <a:rPr lang="en-US" sz="1600" spc="-5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r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y</a:t>
                      </a:r>
                      <a:r>
                        <a:rPr lang="en-US" sz="1600" spc="-35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600" spc="-5" dirty="0">
                          <a:effectLst/>
                          <a:latin typeface="Calibri"/>
                          <a:ea typeface="Times New Roman"/>
                        </a:rPr>
                        <a:t>t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hroughpu</a:t>
                      </a:r>
                      <a:r>
                        <a:rPr lang="en-US" sz="1600" spc="-5" dirty="0">
                          <a:effectLst/>
                          <a:latin typeface="Calibri"/>
                          <a:ea typeface="Times New Roman"/>
                        </a:rPr>
                        <a:t>t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,</a:t>
                      </a:r>
                      <a:r>
                        <a:rPr lang="en-US" sz="1600" spc="-65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600" spc="-5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r</a:t>
                      </a:r>
                      <a:r>
                        <a:rPr lang="en-US" sz="1600" spc="5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e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spon</a:t>
                      </a:r>
                      <a:r>
                        <a:rPr lang="en-US" sz="1600" spc="-5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s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e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788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4. Conceptual Modeling of Data Warehousing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229600" cy="4953000"/>
          </a:xfrm>
          <a:noFill/>
        </p:spPr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Modeling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data warehouses: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dimensions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&amp;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measures</a:t>
            </a: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Star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schema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: A fact table in the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middle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connected to a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set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of dimension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tables</a:t>
            </a: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Snowflake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schema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: A refinement of star schema where some dimensional hierarchy is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normalized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into a set of smaller dimension tables, forming a shape similar to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snowflake</a:t>
            </a:r>
          </a:p>
          <a:p>
            <a:pPr marL="800100" lvl="1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Fact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constellations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:  Multiple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fact tables 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share dimension tables, viewed as a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collection of stars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, therefore called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galaxy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schema or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fact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constellation</a:t>
            </a:r>
            <a:endParaRPr lang="en-US" sz="2400" dirty="0">
              <a:solidFill>
                <a:srgbClr val="FF0000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42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838199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4.1. Star Schema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229600" cy="5105400"/>
          </a:xfrm>
          <a:noFill/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endParaRPr lang="en-US" sz="16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762000" y="1294764"/>
            <a:ext cx="7696200" cy="502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675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838199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4.2 Snowflake Schema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229600" cy="5105400"/>
          </a:xfrm>
          <a:noFill/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endParaRPr lang="en-US" sz="16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95400"/>
            <a:ext cx="75438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16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LEARNING OBJECTIVES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/>
          </a:bodyPr>
          <a:lstStyle/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What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is a data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warehouse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?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Data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warehouse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design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issues.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General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architecture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of a data warehouse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Introduction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to Online Analytical Processing (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OLAP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) technology.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Data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warehousing and data mining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relationship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396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838199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4.3. Fact Constellation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229600" cy="5105400"/>
          </a:xfrm>
          <a:noFill/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endParaRPr lang="en-US" sz="16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pic>
        <p:nvPicPr>
          <p:cNvPr id="9" name="Picture 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96"/>
          <a:stretch/>
        </p:blipFill>
        <p:spPr bwMode="auto">
          <a:xfrm>
            <a:off x="609600" y="1371600"/>
            <a:ext cx="8001000" cy="4953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82579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838199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5. A Data </a:t>
            </a:r>
            <a:r>
              <a:rPr lang="en-US" sz="2800" b="1" dirty="0" smtClean="0">
                <a:solidFill>
                  <a:srgbClr val="00B050"/>
                </a:solidFill>
              </a:rPr>
              <a:t>Mining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924800" cy="495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00B050"/>
                </a:solidFill>
              </a:rPr>
              <a:t>Data mining</a:t>
            </a:r>
            <a:r>
              <a:rPr lang="en-US" dirty="0">
                <a:solidFill>
                  <a:srgbClr val="00B050"/>
                </a:solidFill>
              </a:rPr>
              <a:t> is an interdisciplinary subfield of computer science. It is the computational process of discovering patterns in large </a:t>
            </a:r>
            <a:r>
              <a:rPr lang="en-US" b="1" dirty="0">
                <a:solidFill>
                  <a:srgbClr val="00B050"/>
                </a:solidFill>
              </a:rPr>
              <a:t>data</a:t>
            </a:r>
            <a:r>
              <a:rPr lang="en-US" dirty="0">
                <a:solidFill>
                  <a:srgbClr val="00B050"/>
                </a:solidFill>
              </a:rPr>
              <a:t> sets involving methods at the intersection of artificial intelligence, machine learning, statistics, and database </a:t>
            </a:r>
            <a:r>
              <a:rPr lang="en-US" dirty="0" smtClean="0">
                <a:solidFill>
                  <a:srgbClr val="00B050"/>
                </a:solidFill>
              </a:rPr>
              <a:t>systems.</a:t>
            </a:r>
          </a:p>
          <a:p>
            <a:pPr algn="l"/>
            <a:endParaRPr lang="ar-IQ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681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838200"/>
          </a:xfrm>
          <a:solidFill>
            <a:srgbClr val="FFCC99"/>
          </a:solidFill>
        </p:spPr>
        <p:txBody>
          <a:bodyPr/>
          <a:lstStyle/>
          <a:p>
            <a:r>
              <a:rPr lang="en-US" sz="2800" b="1" dirty="0">
                <a:solidFill>
                  <a:srgbClr val="7030A0"/>
                </a:solidFill>
              </a:rPr>
              <a:t>Data Mining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077200" cy="5029200"/>
          </a:xfrm>
        </p:spPr>
        <p:txBody>
          <a:bodyPr/>
          <a:lstStyle/>
          <a:p>
            <a:r>
              <a:rPr lang="en-US" sz="2400" dirty="0" smtClean="0"/>
              <a:t>There is a </a:t>
            </a:r>
            <a:r>
              <a:rPr lang="en-US" sz="2400" dirty="0" smtClean="0">
                <a:solidFill>
                  <a:srgbClr val="FF0000"/>
                </a:solidFill>
              </a:rPr>
              <a:t>Huge</a:t>
            </a:r>
            <a:r>
              <a:rPr lang="en-US" sz="2400" dirty="0" smtClean="0"/>
              <a:t> amount of data available in the Information Industry. </a:t>
            </a:r>
          </a:p>
          <a:p>
            <a:r>
              <a:rPr lang="en-US" sz="2400" dirty="0" smtClean="0"/>
              <a:t>To </a:t>
            </a:r>
            <a:r>
              <a:rPr lang="en-US" sz="2400" dirty="0" smtClean="0">
                <a:solidFill>
                  <a:srgbClr val="FF0000"/>
                </a:solidFill>
              </a:rPr>
              <a:t>analyze</a:t>
            </a:r>
            <a:r>
              <a:rPr lang="en-US" sz="2400" dirty="0" smtClean="0"/>
              <a:t> this huge amount of data and </a:t>
            </a:r>
            <a:r>
              <a:rPr lang="en-US" sz="2400" dirty="0" smtClean="0">
                <a:solidFill>
                  <a:srgbClr val="FF0000"/>
                </a:solidFill>
              </a:rPr>
              <a:t>extract</a:t>
            </a:r>
            <a:r>
              <a:rPr lang="en-US" sz="2400" dirty="0" smtClean="0"/>
              <a:t> useful information from it. 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Extraction</a:t>
            </a:r>
            <a:r>
              <a:rPr lang="en-US" sz="2400" dirty="0" smtClean="0"/>
              <a:t> of information </a:t>
            </a:r>
            <a:r>
              <a:rPr lang="en-US" sz="2400" dirty="0" smtClean="0">
                <a:solidFill>
                  <a:srgbClr val="FF0000"/>
                </a:solidFill>
              </a:rPr>
              <a:t>is not </a:t>
            </a:r>
            <a:r>
              <a:rPr lang="en-US" sz="2400" dirty="0" smtClean="0"/>
              <a:t>the only process; 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Data mining</a:t>
            </a:r>
            <a:r>
              <a:rPr lang="en-US" sz="2400" smtClean="0"/>
              <a:t> also involves other processes such as Data </a:t>
            </a:r>
            <a:r>
              <a:rPr lang="en-US" sz="2400" smtClean="0">
                <a:solidFill>
                  <a:srgbClr val="FF0000"/>
                </a:solidFill>
              </a:rPr>
              <a:t>Cleaning</a:t>
            </a:r>
            <a:r>
              <a:rPr lang="en-US" sz="2400" smtClean="0"/>
              <a:t>, Data </a:t>
            </a:r>
            <a:r>
              <a:rPr lang="en-US" sz="2400" smtClean="0">
                <a:solidFill>
                  <a:srgbClr val="FF0000"/>
                </a:solidFill>
              </a:rPr>
              <a:t>Integration</a:t>
            </a:r>
            <a:r>
              <a:rPr lang="en-US" sz="2400" smtClean="0"/>
              <a:t>, Data </a:t>
            </a:r>
            <a:r>
              <a:rPr lang="en-US" sz="2400" smtClean="0">
                <a:solidFill>
                  <a:srgbClr val="FF0000"/>
                </a:solidFill>
              </a:rPr>
              <a:t>Transformation</a:t>
            </a:r>
            <a:r>
              <a:rPr lang="en-US" sz="2400" smtClean="0"/>
              <a:t>, </a:t>
            </a:r>
            <a:r>
              <a:rPr lang="en-US" sz="2400" smtClean="0">
                <a:solidFill>
                  <a:srgbClr val="FF0000"/>
                </a:solidFill>
              </a:rPr>
              <a:t>Pattern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FF0000"/>
                </a:solidFill>
              </a:rPr>
              <a:t>Evaluation</a:t>
            </a:r>
            <a:r>
              <a:rPr lang="en-US" sz="2400" smtClean="0"/>
              <a:t> and </a:t>
            </a:r>
            <a:r>
              <a:rPr lang="en-US" sz="2400" smtClean="0">
                <a:solidFill>
                  <a:srgbClr val="FF0000"/>
                </a:solidFill>
              </a:rPr>
              <a:t>Data Presentation</a:t>
            </a:r>
            <a:r>
              <a:rPr lang="en-US" sz="2400" smtClean="0"/>
              <a:t>. </a:t>
            </a:r>
          </a:p>
          <a:p>
            <a:r>
              <a:rPr lang="en-US" sz="2400" dirty="0" smtClean="0"/>
              <a:t>Once all these processes are over, we would be able to </a:t>
            </a:r>
            <a:r>
              <a:rPr lang="en-US" sz="2400" dirty="0" smtClean="0">
                <a:solidFill>
                  <a:srgbClr val="FF0000"/>
                </a:solidFill>
              </a:rPr>
              <a:t>use</a:t>
            </a:r>
            <a:r>
              <a:rPr lang="en-US" sz="2400" dirty="0" smtClean="0"/>
              <a:t> this information in many applications such as </a:t>
            </a:r>
            <a:r>
              <a:rPr lang="en-US" sz="2400" dirty="0" smtClean="0">
                <a:solidFill>
                  <a:srgbClr val="FF0000"/>
                </a:solidFill>
              </a:rPr>
              <a:t>Fraud Detection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Market Analysis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Production Control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Science Exploration</a:t>
            </a:r>
            <a:r>
              <a:rPr lang="en-US" sz="2400" dirty="0" smtClean="0"/>
              <a:t>, etc.</a:t>
            </a:r>
            <a:endParaRPr lang="en-US" sz="2400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67E9B6-ED78-4435-924D-561450D009F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Taleb Obaid</a:t>
            </a:r>
          </a:p>
        </p:txBody>
      </p:sp>
    </p:spTree>
    <p:extLst>
      <p:ext uri="{BB962C8B-B14F-4D97-AF65-F5344CB8AC3E}">
        <p14:creationId xmlns:p14="http://schemas.microsoft.com/office/powerpoint/2010/main" val="4133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838200"/>
          </a:xfrm>
          <a:solidFill>
            <a:srgbClr val="FFCC99"/>
          </a:solidFill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7030A0"/>
                </a:solidFill>
              </a:rPr>
              <a:t>What is Data Mining?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077200" cy="5029200"/>
          </a:xfrm>
        </p:spPr>
        <p:txBody>
          <a:bodyPr/>
          <a:lstStyle/>
          <a:p>
            <a:r>
              <a:rPr lang="en-US" sz="2400" smtClean="0">
                <a:latin typeface="Calibri" pitchFamily="34" charset="0"/>
                <a:ea typeface="Calibri" pitchFamily="34" charset="0"/>
                <a:cs typeface="Arial" pitchFamily="34" charset="0"/>
              </a:rPr>
              <a:t>DM is defined as </a:t>
            </a:r>
            <a:r>
              <a:rPr lang="en-US" sz="24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extracting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Arial" pitchFamily="34" charset="0"/>
              </a:rPr>
              <a:t> information from huge sets of data. </a:t>
            </a:r>
          </a:p>
          <a:p>
            <a:r>
              <a:rPr lang="en-US" sz="2400" smtClean="0">
                <a:latin typeface="Calibri" pitchFamily="34" charset="0"/>
                <a:ea typeface="Calibri" pitchFamily="34" charset="0"/>
                <a:cs typeface="Arial" pitchFamily="34" charset="0"/>
              </a:rPr>
              <a:t>DM is the procedure of </a:t>
            </a:r>
            <a:r>
              <a:rPr lang="en-US" sz="24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mining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knowledge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Arial" pitchFamily="34" charset="0"/>
              </a:rPr>
              <a:t> from data. The information or knowledge </a:t>
            </a:r>
            <a:r>
              <a:rPr lang="en-US" sz="24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extracted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Arial" pitchFamily="34" charset="0"/>
              </a:rPr>
              <a:t> so can be used for any of the following applications: </a:t>
            </a:r>
          </a:p>
          <a:p>
            <a:endParaRPr lang="en-US" sz="240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r>
              <a:rPr lang="en-US" sz="24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Market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Arial" pitchFamily="34" charset="0"/>
              </a:rPr>
              <a:t> Analysis</a:t>
            </a:r>
          </a:p>
          <a:p>
            <a:r>
              <a:rPr lang="en-US" sz="24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Fraud</a:t>
            </a:r>
            <a:r>
              <a:rPr lang="en-US" sz="2400" smtClean="0">
                <a:latin typeface="Calibri" pitchFamily="34" charset="0"/>
                <a:ea typeface="Calibri" pitchFamily="34" charset="0"/>
                <a:cs typeface="Arial" pitchFamily="34" charset="0"/>
              </a:rPr>
              <a:t> Detection</a:t>
            </a:r>
          </a:p>
          <a:p>
            <a:r>
              <a:rPr lang="en-US" sz="2400" smtClean="0">
                <a:latin typeface="Calibri" pitchFamily="34" charset="0"/>
                <a:ea typeface="Calibri" pitchFamily="34" charset="0"/>
                <a:cs typeface="Arial" pitchFamily="34" charset="0"/>
              </a:rPr>
              <a:t>Customer </a:t>
            </a:r>
            <a:r>
              <a:rPr lang="en-US" sz="24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Retention</a:t>
            </a:r>
          </a:p>
          <a:p>
            <a:r>
              <a:rPr lang="en-US" sz="2400" smtClean="0">
                <a:latin typeface="Calibri" pitchFamily="34" charset="0"/>
                <a:ea typeface="Calibri" pitchFamily="34" charset="0"/>
                <a:cs typeface="Arial" pitchFamily="34" charset="0"/>
              </a:rPr>
              <a:t>Production </a:t>
            </a:r>
            <a:r>
              <a:rPr lang="en-US" sz="24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Control</a:t>
            </a:r>
          </a:p>
          <a:p>
            <a:r>
              <a:rPr lang="en-US" sz="2400" smtClean="0">
                <a:latin typeface="Calibri" pitchFamily="34" charset="0"/>
                <a:ea typeface="Calibri" pitchFamily="34" charset="0"/>
                <a:cs typeface="Arial" pitchFamily="34" charset="0"/>
              </a:rPr>
              <a:t>Science </a:t>
            </a:r>
            <a:r>
              <a:rPr lang="en-US" sz="24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Exploration </a:t>
            </a:r>
          </a:p>
          <a:p>
            <a:endParaRPr lang="en-US" sz="240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264AC5-CEBA-4766-B95A-E47ADBB5E95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Taleb Obaid</a:t>
            </a:r>
          </a:p>
        </p:txBody>
      </p:sp>
    </p:spTree>
    <p:extLst>
      <p:ext uri="{BB962C8B-B14F-4D97-AF65-F5344CB8AC3E}">
        <p14:creationId xmlns:p14="http://schemas.microsoft.com/office/powerpoint/2010/main" val="363652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838200"/>
          </a:xfrm>
          <a:solidFill>
            <a:srgbClr val="FFCC99"/>
          </a:solidFill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7030A0"/>
                </a:solidFill>
              </a:rPr>
              <a:t>Data Mining Applications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077200" cy="50292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Data mining is highly useful in the following domains: </a:t>
            </a:r>
          </a:p>
          <a:p>
            <a:pPr>
              <a:defRPr/>
            </a:pP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Market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Analysis and Management</a:t>
            </a:r>
          </a:p>
          <a:p>
            <a:pPr>
              <a:defRPr/>
            </a:pP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Corporate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Analysis &amp;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Risk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Management</a:t>
            </a:r>
          </a:p>
          <a:p>
            <a:pPr>
              <a:defRPr/>
            </a:pP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Fraud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Detection </a:t>
            </a:r>
          </a:p>
          <a:p>
            <a:pPr marL="0" indent="0">
              <a:buFontTx/>
              <a:buNone/>
              <a:defRPr/>
            </a:pPr>
            <a:r>
              <a:rPr lang="en-US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Apart from these, data mining can also be used in the areas of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production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control, customer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retention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, science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exploration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sports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astrology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, and Internet Web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Surf-Aid </a:t>
            </a:r>
          </a:p>
          <a:p>
            <a:pPr>
              <a:defRPr/>
            </a:pPr>
            <a:endParaRPr lang="en-US" sz="2400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D0E97C-72FC-4616-9A26-2FB9F81955F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 Taleb Obaid</a:t>
            </a:r>
          </a:p>
        </p:txBody>
      </p:sp>
    </p:spTree>
    <p:extLst>
      <p:ext uri="{BB962C8B-B14F-4D97-AF65-F5344CB8AC3E}">
        <p14:creationId xmlns:p14="http://schemas.microsoft.com/office/powerpoint/2010/main" val="41659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838199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5. A Data Mining Query Language: DMQL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924800" cy="4953000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ea typeface="Times New Roman"/>
              </a:rPr>
              <a:t> </a:t>
            </a:r>
            <a:r>
              <a:rPr lang="en-US" b="1" spc="5" dirty="0" smtClean="0">
                <a:solidFill>
                  <a:schemeClr val="tx1"/>
                </a:solidFill>
                <a:ea typeface="Times New Roman"/>
              </a:rPr>
              <a:t>5</a:t>
            </a:r>
            <a:r>
              <a:rPr lang="en-US" b="1" spc="-5" dirty="0" smtClean="0">
                <a:solidFill>
                  <a:schemeClr val="tx1"/>
                </a:solidFill>
                <a:ea typeface="Times New Roman"/>
              </a:rPr>
              <a:t>.</a:t>
            </a:r>
            <a:r>
              <a:rPr lang="en-US" b="1" spc="5" dirty="0" smtClean="0">
                <a:solidFill>
                  <a:schemeClr val="tx1"/>
                </a:solidFill>
                <a:ea typeface="Times New Roman"/>
              </a:rPr>
              <a:t>1</a:t>
            </a:r>
            <a:r>
              <a:rPr lang="en-US" b="1" dirty="0">
                <a:solidFill>
                  <a:schemeClr val="tx1"/>
                </a:solidFill>
                <a:ea typeface="Times New Roman"/>
              </a:rPr>
              <a:t>.</a:t>
            </a:r>
            <a:r>
              <a:rPr lang="en-US" b="1" spc="5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b="1" dirty="0">
                <a:solidFill>
                  <a:schemeClr val="tx1"/>
                </a:solidFill>
                <a:ea typeface="Times New Roman"/>
              </a:rPr>
              <a:t>Definitions and</a:t>
            </a:r>
            <a:r>
              <a:rPr lang="en-US" b="1" spc="-2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b="1" dirty="0">
                <a:solidFill>
                  <a:schemeClr val="tx1"/>
                </a:solidFill>
                <a:ea typeface="Times New Roman"/>
              </a:rPr>
              <a:t>syntax</a:t>
            </a:r>
            <a:endParaRPr lang="en-US" sz="1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457200" indent="-457200" algn="l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ea typeface="Times New Roman"/>
              </a:rPr>
              <a:t> </a:t>
            </a:r>
            <a:r>
              <a:rPr lang="en-US" dirty="0" smtClean="0">
                <a:solidFill>
                  <a:schemeClr val="tx1"/>
                </a:solidFill>
                <a:ea typeface="Meiryo"/>
                <a:cs typeface="Meiryo"/>
              </a:rPr>
              <a:t>Similar </a:t>
            </a:r>
            <a:r>
              <a:rPr lang="en-US" spc="-5" dirty="0" smtClean="0">
                <a:solidFill>
                  <a:schemeClr val="tx1"/>
                </a:solidFill>
                <a:ea typeface="Meiryo"/>
                <a:cs typeface="Meiryo"/>
              </a:rPr>
              <a:t>t</a:t>
            </a:r>
            <a:r>
              <a:rPr lang="en-US" dirty="0" smtClean="0">
                <a:solidFill>
                  <a:schemeClr val="tx1"/>
                </a:solidFill>
                <a:ea typeface="Meiryo"/>
                <a:cs typeface="Meiryo"/>
              </a:rPr>
              <a:t>o</a:t>
            </a:r>
            <a:r>
              <a:rPr lang="en-US" spc="-5" dirty="0" smtClean="0">
                <a:solidFill>
                  <a:schemeClr val="tx1"/>
                </a:solidFill>
                <a:ea typeface="Meiryo"/>
                <a:cs typeface="Meiryo"/>
              </a:rPr>
              <a:t> R</a:t>
            </a:r>
            <a:r>
              <a:rPr lang="en-US" spc="5" dirty="0" smtClean="0">
                <a:solidFill>
                  <a:schemeClr val="tx1"/>
                </a:solidFill>
                <a:ea typeface="Meiryo"/>
                <a:cs typeface="Meiryo"/>
              </a:rPr>
              <a:t>D</a:t>
            </a:r>
            <a:r>
              <a:rPr lang="en-US" dirty="0" smtClean="0">
                <a:solidFill>
                  <a:schemeClr val="tx1"/>
                </a:solidFill>
                <a:ea typeface="Meiryo"/>
                <a:cs typeface="Meiryo"/>
              </a:rPr>
              <a:t>B</a:t>
            </a:r>
            <a:r>
              <a:rPr lang="en-US" spc="-5" dirty="0" smtClean="0">
                <a:solidFill>
                  <a:schemeClr val="tx1"/>
                </a:solidFill>
                <a:ea typeface="Meiryo"/>
                <a:cs typeface="Meiryo"/>
              </a:rPr>
              <a:t>M</a:t>
            </a:r>
            <a:r>
              <a:rPr lang="en-US" dirty="0" smtClean="0">
                <a:solidFill>
                  <a:schemeClr val="tx1"/>
                </a:solidFill>
                <a:ea typeface="Meiryo"/>
                <a:cs typeface="Meiryo"/>
              </a:rPr>
              <a:t>S,</a:t>
            </a:r>
            <a:r>
              <a:rPr lang="en-US" spc="-50" dirty="0" smtClean="0">
                <a:solidFill>
                  <a:schemeClr val="tx1"/>
                </a:solidFill>
                <a:ea typeface="Meiryo"/>
                <a:cs typeface="Meiryo"/>
              </a:rPr>
              <a:t> </a:t>
            </a:r>
            <a:r>
              <a:rPr lang="en-US" dirty="0" smtClean="0">
                <a:solidFill>
                  <a:schemeClr val="tx1"/>
                </a:solidFill>
                <a:ea typeface="Meiryo"/>
                <a:cs typeface="Meiryo"/>
              </a:rPr>
              <a:t>we need a DDL</a:t>
            </a:r>
            <a:r>
              <a:rPr lang="en-US" spc="-35" dirty="0" smtClean="0">
                <a:solidFill>
                  <a:schemeClr val="tx1"/>
                </a:solidFill>
                <a:ea typeface="Meiryo"/>
                <a:cs typeface="Meiryo"/>
              </a:rPr>
              <a:t> </a:t>
            </a:r>
            <a:r>
              <a:rPr lang="en-US" dirty="0" smtClean="0">
                <a:solidFill>
                  <a:schemeClr val="tx1"/>
                </a:solidFill>
                <a:ea typeface="Meiryo"/>
                <a:cs typeface="Meiryo"/>
              </a:rPr>
              <a:t>(</a:t>
            </a:r>
            <a:r>
              <a:rPr lang="en-US" dirty="0" smtClean="0">
                <a:solidFill>
                  <a:srgbClr val="FF0000"/>
                </a:solidFill>
                <a:ea typeface="Meiryo"/>
                <a:cs typeface="Meiryo"/>
              </a:rPr>
              <a:t>Da</a:t>
            </a:r>
            <a:r>
              <a:rPr lang="en-US" spc="-5" dirty="0" smtClean="0">
                <a:solidFill>
                  <a:srgbClr val="FF0000"/>
                </a:solidFill>
                <a:ea typeface="Meiryo"/>
                <a:cs typeface="Meiryo"/>
              </a:rPr>
              <a:t>t</a:t>
            </a:r>
            <a:r>
              <a:rPr lang="en-US" dirty="0" smtClean="0">
                <a:solidFill>
                  <a:srgbClr val="FF0000"/>
                </a:solidFill>
                <a:ea typeface="Meiryo"/>
                <a:cs typeface="Meiryo"/>
              </a:rPr>
              <a:t>a Definit</a:t>
            </a:r>
            <a:r>
              <a:rPr lang="en-US" spc="-5" dirty="0" smtClean="0">
                <a:solidFill>
                  <a:srgbClr val="FF0000"/>
                </a:solidFill>
                <a:ea typeface="Meiryo"/>
                <a:cs typeface="Meiryo"/>
              </a:rPr>
              <a:t>i</a:t>
            </a:r>
            <a:r>
              <a:rPr lang="en-US" dirty="0" smtClean="0">
                <a:solidFill>
                  <a:srgbClr val="FF0000"/>
                </a:solidFill>
                <a:ea typeface="Meiryo"/>
                <a:cs typeface="Meiryo"/>
              </a:rPr>
              <a:t>on Language</a:t>
            </a:r>
            <a:r>
              <a:rPr lang="en-US" dirty="0" smtClean="0">
                <a:solidFill>
                  <a:schemeClr val="tx1"/>
                </a:solidFill>
                <a:ea typeface="Meiryo"/>
                <a:cs typeface="Meiryo"/>
              </a:rPr>
              <a:t>) to </a:t>
            </a:r>
            <a:r>
              <a:rPr lang="en-US" dirty="0" smtClean="0">
                <a:solidFill>
                  <a:srgbClr val="FF0000"/>
                </a:solidFill>
                <a:ea typeface="Meiryo"/>
                <a:cs typeface="Meiryo"/>
              </a:rPr>
              <a:t>define</a:t>
            </a:r>
            <a:r>
              <a:rPr lang="en-US" dirty="0" smtClean="0">
                <a:solidFill>
                  <a:schemeClr val="tx1"/>
                </a:solidFill>
                <a:ea typeface="Meiryo"/>
                <a:cs typeface="Meiryo"/>
              </a:rPr>
              <a:t> the tables </a:t>
            </a:r>
            <a:r>
              <a:rPr lang="en-US" spc="-5" dirty="0" smtClean="0">
                <a:solidFill>
                  <a:schemeClr val="tx1"/>
                </a:solidFill>
                <a:ea typeface="Meiryo"/>
                <a:cs typeface="Meiryo"/>
              </a:rPr>
              <a:t>i</a:t>
            </a:r>
            <a:r>
              <a:rPr lang="en-US" dirty="0" smtClean="0">
                <a:solidFill>
                  <a:schemeClr val="tx1"/>
                </a:solidFill>
                <a:ea typeface="Meiryo"/>
                <a:cs typeface="Meiryo"/>
              </a:rPr>
              <a:t>n</a:t>
            </a:r>
            <a:r>
              <a:rPr lang="en-US" spc="5" dirty="0" smtClean="0">
                <a:solidFill>
                  <a:schemeClr val="tx1"/>
                </a:solidFill>
                <a:ea typeface="Meiryo"/>
                <a:cs typeface="Meiryo"/>
              </a:rPr>
              <a:t> </a:t>
            </a:r>
            <a:r>
              <a:rPr lang="en-US" spc="-5" dirty="0" smtClean="0">
                <a:solidFill>
                  <a:schemeClr val="tx1"/>
                </a:solidFill>
                <a:ea typeface="Meiryo"/>
                <a:cs typeface="Meiryo"/>
              </a:rPr>
              <a:t>t</a:t>
            </a:r>
            <a:r>
              <a:rPr lang="en-US" spc="5" dirty="0" smtClean="0">
                <a:solidFill>
                  <a:schemeClr val="tx1"/>
                </a:solidFill>
                <a:ea typeface="Meiryo"/>
                <a:cs typeface="Meiryo"/>
              </a:rPr>
              <a:t>h</a:t>
            </a:r>
            <a:r>
              <a:rPr lang="en-US" dirty="0" smtClean="0">
                <a:solidFill>
                  <a:schemeClr val="tx1"/>
                </a:solidFill>
                <a:ea typeface="Meiryo"/>
                <a:cs typeface="Meiryo"/>
              </a:rPr>
              <a:t>e </a:t>
            </a:r>
            <a:r>
              <a:rPr lang="en-US" spc="5" dirty="0" smtClean="0">
                <a:solidFill>
                  <a:schemeClr val="tx1"/>
                </a:solidFill>
                <a:ea typeface="Meiryo"/>
                <a:cs typeface="Meiryo"/>
              </a:rPr>
              <a:t>c</a:t>
            </a:r>
            <a:r>
              <a:rPr lang="en-US" spc="-5" dirty="0" smtClean="0">
                <a:solidFill>
                  <a:schemeClr val="tx1"/>
                </a:solidFill>
                <a:ea typeface="Meiryo"/>
                <a:cs typeface="Meiryo"/>
              </a:rPr>
              <a:t>on</a:t>
            </a:r>
            <a:r>
              <a:rPr lang="en-US" spc="5" dirty="0" smtClean="0">
                <a:solidFill>
                  <a:schemeClr val="tx1"/>
                </a:solidFill>
                <a:ea typeface="Meiryo"/>
                <a:cs typeface="Meiryo"/>
              </a:rPr>
              <a:t>c</a:t>
            </a:r>
            <a:r>
              <a:rPr lang="en-US" spc="-5" dirty="0" smtClean="0">
                <a:solidFill>
                  <a:schemeClr val="tx1"/>
                </a:solidFill>
                <a:ea typeface="Meiryo"/>
                <a:cs typeface="Meiryo"/>
              </a:rPr>
              <a:t>e</a:t>
            </a:r>
            <a:r>
              <a:rPr lang="en-US" spc="5" dirty="0" smtClean="0">
                <a:solidFill>
                  <a:schemeClr val="tx1"/>
                </a:solidFill>
                <a:ea typeface="Meiryo"/>
                <a:cs typeface="Meiryo"/>
              </a:rPr>
              <a:t>p</a:t>
            </a:r>
            <a:r>
              <a:rPr lang="en-US" spc="-5" dirty="0" smtClean="0">
                <a:solidFill>
                  <a:schemeClr val="tx1"/>
                </a:solidFill>
                <a:ea typeface="Meiryo"/>
                <a:cs typeface="Meiryo"/>
              </a:rPr>
              <a:t>tu</a:t>
            </a:r>
            <a:r>
              <a:rPr lang="en-US" spc="5" dirty="0" smtClean="0">
                <a:solidFill>
                  <a:schemeClr val="tx1"/>
                </a:solidFill>
                <a:ea typeface="Meiryo"/>
                <a:cs typeface="Meiryo"/>
              </a:rPr>
              <a:t>a</a:t>
            </a:r>
            <a:r>
              <a:rPr lang="en-US" dirty="0" smtClean="0">
                <a:solidFill>
                  <a:schemeClr val="tx1"/>
                </a:solidFill>
                <a:ea typeface="Meiryo"/>
                <a:cs typeface="Meiryo"/>
              </a:rPr>
              <a:t>l </a:t>
            </a:r>
            <a:r>
              <a:rPr lang="en-US" spc="-5" dirty="0" smtClean="0">
                <a:solidFill>
                  <a:schemeClr val="tx1"/>
                </a:solidFill>
                <a:ea typeface="Meiryo"/>
                <a:cs typeface="Meiryo"/>
              </a:rPr>
              <a:t>mo</a:t>
            </a:r>
            <a:r>
              <a:rPr lang="en-US" spc="5" dirty="0" smtClean="0">
                <a:solidFill>
                  <a:schemeClr val="tx1"/>
                </a:solidFill>
                <a:ea typeface="Meiryo"/>
                <a:cs typeface="Meiryo"/>
              </a:rPr>
              <a:t>de</a:t>
            </a:r>
            <a:r>
              <a:rPr lang="en-US" spc="-5" dirty="0" smtClean="0">
                <a:solidFill>
                  <a:schemeClr val="tx1"/>
                </a:solidFill>
                <a:ea typeface="Meiryo"/>
                <a:cs typeface="Meiryo"/>
              </a:rPr>
              <a:t>l.</a:t>
            </a:r>
            <a:endParaRPr lang="en-US" sz="1800" dirty="0" smtClean="0">
              <a:solidFill>
                <a:schemeClr val="tx1"/>
              </a:solidFill>
              <a:latin typeface="Times New Roman"/>
              <a:ea typeface="Meiryo"/>
              <a:cs typeface="Meiryo"/>
            </a:endParaRPr>
          </a:p>
          <a:p>
            <a:pPr marL="457200" indent="-457200" algn="l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ea typeface="Times New Roman"/>
              </a:rPr>
              <a:t> </a:t>
            </a:r>
            <a:r>
              <a:rPr lang="en-US" dirty="0" smtClean="0">
                <a:solidFill>
                  <a:schemeClr val="tx1"/>
                </a:solidFill>
                <a:ea typeface="Meiryo"/>
                <a:cs typeface="Meiryo"/>
              </a:rPr>
              <a:t>Cube </a:t>
            </a:r>
            <a:r>
              <a:rPr lang="en-US" dirty="0">
                <a:solidFill>
                  <a:schemeClr val="tx1"/>
                </a:solidFill>
                <a:ea typeface="Meiryo"/>
                <a:cs typeface="Meiryo"/>
              </a:rPr>
              <a:t>Definition </a:t>
            </a:r>
            <a:r>
              <a:rPr lang="en-US" spc="-5" dirty="0">
                <a:solidFill>
                  <a:schemeClr val="tx1"/>
                </a:solidFill>
                <a:ea typeface="Meiryo"/>
                <a:cs typeface="Meiryo"/>
              </a:rPr>
              <a:t>(</a:t>
            </a:r>
            <a:r>
              <a:rPr lang="en-US" dirty="0">
                <a:solidFill>
                  <a:srgbClr val="FF0000"/>
                </a:solidFill>
                <a:ea typeface="Meiryo"/>
                <a:cs typeface="Meiryo"/>
              </a:rPr>
              <a:t>Fact</a:t>
            </a:r>
            <a:r>
              <a:rPr lang="en-US" spc="-15" dirty="0">
                <a:solidFill>
                  <a:srgbClr val="FF0000"/>
                </a:solidFill>
                <a:ea typeface="Meiryo"/>
                <a:cs typeface="Meiryo"/>
              </a:rPr>
              <a:t> </a:t>
            </a:r>
            <a:r>
              <a:rPr lang="en-US" spc="-5" dirty="0" smtClean="0">
                <a:solidFill>
                  <a:schemeClr val="tx1"/>
                </a:solidFill>
                <a:ea typeface="Meiryo"/>
                <a:cs typeface="Meiryo"/>
              </a:rPr>
              <a:t>T</a:t>
            </a:r>
            <a:r>
              <a:rPr lang="en-US" dirty="0" smtClean="0">
                <a:solidFill>
                  <a:schemeClr val="tx1"/>
                </a:solidFill>
                <a:ea typeface="Meiryo"/>
                <a:cs typeface="Meiryo"/>
              </a:rPr>
              <a:t>ab</a:t>
            </a:r>
            <a:r>
              <a:rPr lang="en-US" spc="-5" dirty="0" smtClean="0">
                <a:solidFill>
                  <a:schemeClr val="tx1"/>
                </a:solidFill>
                <a:ea typeface="Meiryo"/>
                <a:cs typeface="Meiryo"/>
              </a:rPr>
              <a:t>l</a:t>
            </a:r>
            <a:r>
              <a:rPr lang="en-US" dirty="0" smtClean="0">
                <a:solidFill>
                  <a:schemeClr val="tx1"/>
                </a:solidFill>
                <a:ea typeface="Meiryo"/>
                <a:cs typeface="Meiryo"/>
              </a:rPr>
              <a:t>e)</a:t>
            </a:r>
            <a:endParaRPr lang="en-US" sz="1800" dirty="0" smtClean="0">
              <a:solidFill>
                <a:schemeClr val="tx1"/>
              </a:solidFill>
              <a:latin typeface="Times New Roman"/>
              <a:ea typeface="Meiryo"/>
              <a:cs typeface="Meiryo"/>
            </a:endParaRP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  <a:ea typeface="Times New Roman"/>
              </a:rPr>
              <a:t>Syntax</a:t>
            </a:r>
            <a:r>
              <a:rPr lang="en-US" b="1" dirty="0">
                <a:solidFill>
                  <a:schemeClr val="tx1"/>
                </a:solidFill>
                <a:ea typeface="Times New Roman"/>
              </a:rPr>
              <a:t>:</a:t>
            </a:r>
            <a:endParaRPr lang="en-US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685800" lvl="1" indent="-228600" algn="l">
              <a:lnSpc>
                <a:spcPct val="115000"/>
              </a:lnSpc>
              <a:buFont typeface="Wingdings"/>
              <a:buChar char=""/>
            </a:pPr>
            <a:r>
              <a:rPr lang="en-US" b="1" dirty="0">
                <a:solidFill>
                  <a:schemeClr val="tx1"/>
                </a:solidFill>
                <a:ea typeface="Times New Roman"/>
              </a:rPr>
              <a:t>define</a:t>
            </a:r>
            <a:r>
              <a:rPr lang="en-US" b="1" spc="-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b="1" dirty="0">
                <a:solidFill>
                  <a:schemeClr val="tx1"/>
                </a:solidFill>
                <a:ea typeface="Times New Roman"/>
              </a:rPr>
              <a:t>cube</a:t>
            </a:r>
            <a:r>
              <a:rPr lang="en-US" b="1" spc="1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&lt;</a:t>
            </a:r>
            <a:r>
              <a:rPr lang="en-US" dirty="0" err="1">
                <a:solidFill>
                  <a:schemeClr val="tx1"/>
                </a:solidFill>
                <a:ea typeface="Times New Roman"/>
              </a:rPr>
              <a:t>cube_name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&gt; [&lt;</a:t>
            </a:r>
            <a:r>
              <a:rPr lang="en-US" dirty="0" err="1">
                <a:solidFill>
                  <a:schemeClr val="tx1"/>
                </a:solidFill>
                <a:ea typeface="Times New Roman"/>
              </a:rPr>
              <a:t>dimension_lis</a:t>
            </a:r>
            <a:r>
              <a:rPr lang="en-US" spc="-5" dirty="0" err="1">
                <a:solidFill>
                  <a:schemeClr val="tx1"/>
                </a:solidFill>
                <a:ea typeface="Times New Roman"/>
              </a:rPr>
              <a:t>t</a:t>
            </a:r>
            <a:r>
              <a:rPr lang="en-US" spc="5" dirty="0" smtClean="0">
                <a:solidFill>
                  <a:schemeClr val="tx1"/>
                </a:solidFill>
                <a:ea typeface="Times New Roman"/>
              </a:rPr>
              <a:t>&gt;</a:t>
            </a:r>
            <a:r>
              <a:rPr lang="en-US" dirty="0" smtClean="0">
                <a:solidFill>
                  <a:schemeClr val="tx1"/>
                </a:solidFill>
                <a:ea typeface="Times New Roman"/>
              </a:rPr>
              <a:t>]: &lt;</a:t>
            </a:r>
            <a:r>
              <a:rPr lang="en-US" dirty="0" err="1">
                <a:solidFill>
                  <a:schemeClr val="tx1"/>
                </a:solidFill>
                <a:ea typeface="Times New Roman"/>
              </a:rPr>
              <a:t>measu</a:t>
            </a:r>
            <a:r>
              <a:rPr lang="en-US" spc="-5" dirty="0" err="1">
                <a:solidFill>
                  <a:schemeClr val="tx1"/>
                </a:solidFill>
                <a:ea typeface="Times New Roman"/>
              </a:rPr>
              <a:t>r</a:t>
            </a:r>
            <a:r>
              <a:rPr lang="en-US" spc="5" dirty="0" err="1">
                <a:solidFill>
                  <a:schemeClr val="tx1"/>
                </a:solidFill>
                <a:ea typeface="Times New Roman"/>
              </a:rPr>
              <a:t>e</a:t>
            </a:r>
            <a:r>
              <a:rPr lang="en-US" dirty="0" err="1">
                <a:solidFill>
                  <a:schemeClr val="tx1"/>
                </a:solidFill>
                <a:ea typeface="Times New Roman"/>
              </a:rPr>
              <a:t>_lis</a:t>
            </a:r>
            <a:r>
              <a:rPr lang="en-US" spc="-5" dirty="0" err="1">
                <a:solidFill>
                  <a:schemeClr val="tx1"/>
                </a:solidFill>
                <a:ea typeface="Times New Roman"/>
              </a:rPr>
              <a:t>t</a:t>
            </a:r>
            <a:r>
              <a:rPr lang="en-US" dirty="0" smtClean="0">
                <a:solidFill>
                  <a:schemeClr val="tx1"/>
                </a:solidFill>
                <a:ea typeface="Times New Roman"/>
              </a:rPr>
              <a:t>&gt;</a:t>
            </a:r>
          </a:p>
          <a:p>
            <a:pPr marL="228600" indent="-228600" algn="l">
              <a:lnSpc>
                <a:spcPct val="115000"/>
              </a:lnSpc>
              <a:buFont typeface="Wingdings"/>
              <a:buChar char=""/>
            </a:pPr>
            <a:r>
              <a:rPr lang="en-US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/>
                <a:ea typeface="Times New Roman"/>
              </a:rPr>
              <a:t>Example </a:t>
            </a:r>
          </a:p>
          <a:p>
            <a:pPr lvl="1" algn="l">
              <a:lnSpc>
                <a:spcPct val="115000"/>
              </a:lnSpc>
            </a:pPr>
            <a:r>
              <a:rPr lang="en-US" sz="1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define 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Times New Roman"/>
              </a:rPr>
              <a:t>cube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Times New Roman"/>
              </a:rPr>
              <a:t>sales_star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Times New Roman"/>
              </a:rPr>
              <a:t> [time, item, branch, location</a:t>
            </a:r>
            <a:r>
              <a:rPr lang="en-US" sz="1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]:</a:t>
            </a:r>
          </a:p>
          <a:p>
            <a:pPr lvl="1" algn="l">
              <a:lnSpc>
                <a:spcPct val="115000"/>
              </a:lnSpc>
            </a:pPr>
            <a:r>
              <a:rPr lang="en-US" sz="18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dollars_sold</a:t>
            </a:r>
            <a:r>
              <a:rPr lang="en-US" sz="1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Times New Roman"/>
              </a:rPr>
              <a:t>= sum(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Times New Roman"/>
              </a:rPr>
              <a:t>sales_in_dollars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Times New Roman"/>
              </a:rPr>
              <a:t>), </a:t>
            </a:r>
            <a:r>
              <a:rPr lang="en-US" sz="1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</a:p>
          <a:p>
            <a:pPr lvl="1" algn="l">
              <a:lnSpc>
                <a:spcPct val="115000"/>
              </a:lnSpc>
            </a:pPr>
            <a:r>
              <a:rPr lang="en-US" sz="18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avg_sales</a:t>
            </a:r>
            <a:r>
              <a:rPr lang="en-US" sz="1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Times New Roman"/>
              </a:rPr>
              <a:t>= 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Times New Roman"/>
              </a:rPr>
              <a:t>avg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Times New Roman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Times New Roman"/>
                <a:ea typeface="Times New Roman"/>
              </a:rPr>
              <a:t>sales_in_dollars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Times New Roman"/>
              </a:rPr>
              <a:t>), </a:t>
            </a:r>
            <a:r>
              <a:rPr lang="en-US" sz="1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</a:p>
          <a:p>
            <a:pPr lvl="1" algn="l">
              <a:lnSpc>
                <a:spcPct val="115000"/>
              </a:lnSpc>
            </a:pPr>
            <a:r>
              <a:rPr lang="en-US" sz="18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units_sold</a:t>
            </a:r>
            <a:r>
              <a:rPr lang="en-US" sz="1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Times New Roman"/>
              </a:rPr>
              <a:t>= count(*)</a:t>
            </a:r>
          </a:p>
          <a:p>
            <a:pPr algn="l"/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6289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838199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5.3. Defining a Snowflake Schema in DMQL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924800" cy="49530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b="1" dirty="0">
                <a:solidFill>
                  <a:srgbClr val="000000"/>
                </a:solidFill>
                <a:latin typeface="Times New Roman"/>
              </a:rPr>
              <a:t>define cube </a:t>
            </a:r>
            <a:r>
              <a:rPr lang="en-US" dirty="0" err="1">
                <a:solidFill>
                  <a:srgbClr val="000000"/>
                </a:solidFill>
                <a:latin typeface="Times New Roman"/>
              </a:rPr>
              <a:t>sales_snowflake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[time, item, </a:t>
            </a:r>
            <a:endParaRPr lang="en-US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	branch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, location]: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</a:rPr>
              <a:t>dollars_sold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= sum(</a:t>
            </a:r>
            <a:r>
              <a:rPr lang="en-US" dirty="0" err="1">
                <a:solidFill>
                  <a:srgbClr val="000000"/>
                </a:solidFill>
                <a:latin typeface="Times New Roman"/>
              </a:rPr>
              <a:t>sales_in_dollars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), 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</a:rPr>
              <a:t>avg_sales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Times New Roman"/>
              </a:rPr>
              <a:t>avg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Times New Roman"/>
              </a:rPr>
              <a:t>sales_in_dollars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), 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</a:rPr>
              <a:t>units_sold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= count(*) </a:t>
            </a:r>
            <a:endParaRPr lang="en-US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define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dimension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time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 as ( 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</a:rPr>
              <a:t>time_key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day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</a:rPr>
              <a:t>day_of_week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month, 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quarter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year)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Times New Roman"/>
              </a:rPr>
              <a:t>define dimension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item as (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</a:rPr>
              <a:t>item_key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</a:rPr>
              <a:t>item_name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brand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, type, 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  <a:latin typeface="Times New Roman"/>
              </a:rPr>
              <a:t>	supplier(</a:t>
            </a:r>
            <a:r>
              <a:rPr lang="en-US" dirty="0" err="1" smtClean="0">
                <a:solidFill>
                  <a:srgbClr val="FF0000"/>
                </a:solidFill>
                <a:latin typeface="Times New Roman"/>
              </a:rPr>
              <a:t>supplier_key</a:t>
            </a:r>
            <a:r>
              <a:rPr lang="en-US" dirty="0">
                <a:solidFill>
                  <a:srgbClr val="FF0000"/>
                </a:solidFill>
                <a:latin typeface="Times New Roman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/>
              </a:rPr>
              <a:t>supplier_type</a:t>
            </a:r>
            <a:r>
              <a:rPr lang="en-US" dirty="0">
                <a:solidFill>
                  <a:srgbClr val="FF0000"/>
                </a:solidFill>
                <a:latin typeface="Times New Roman"/>
              </a:rPr>
              <a:t>) 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Times New Roman"/>
              </a:rPr>
              <a:t>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Times New Roman"/>
              </a:rPr>
              <a:t>define dimension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branch as (</a:t>
            </a:r>
            <a:r>
              <a:rPr lang="en-US" dirty="0" err="1">
                <a:solidFill>
                  <a:srgbClr val="000000"/>
                </a:solidFill>
                <a:latin typeface="Times New Roman"/>
              </a:rPr>
              <a:t>branch_key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/>
              </a:rPr>
              <a:t>branch_name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</a:rPr>
              <a:t>branch_type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)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Times New Roman"/>
              </a:rPr>
              <a:t>define dimension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location as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</a:rPr>
              <a:t>location_key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street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, </a:t>
            </a:r>
          </a:p>
          <a:p>
            <a:pPr algn="l"/>
            <a:r>
              <a:rPr lang="en-US" dirty="0">
                <a:solidFill>
                  <a:srgbClr val="FF0000"/>
                </a:solidFill>
                <a:latin typeface="Times New Roman"/>
              </a:rPr>
              <a:t>city(</a:t>
            </a:r>
            <a:r>
              <a:rPr lang="en-US" dirty="0" err="1">
                <a:solidFill>
                  <a:srgbClr val="FF0000"/>
                </a:solidFill>
                <a:latin typeface="Times New Roman"/>
              </a:rPr>
              <a:t>city_key</a:t>
            </a:r>
            <a:r>
              <a:rPr lang="en-US" dirty="0">
                <a:solidFill>
                  <a:srgbClr val="FF0000"/>
                </a:solidFill>
                <a:latin typeface="Times New Roman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/>
              </a:rPr>
              <a:t>province_or_state</a:t>
            </a:r>
            <a:r>
              <a:rPr lang="en-US" dirty="0">
                <a:solidFill>
                  <a:srgbClr val="FF0000"/>
                </a:solidFill>
                <a:latin typeface="Times New Roman"/>
              </a:rPr>
              <a:t>, country) 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Times New Roman"/>
              </a:rPr>
              <a:t>)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222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838199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5.4. Defining a Fact Constellation in DMQL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924800" cy="4953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define cube </a:t>
            </a:r>
            <a:r>
              <a:rPr lang="en-US" dirty="0">
                <a:solidFill>
                  <a:srgbClr val="FF0000"/>
                </a:solidFill>
              </a:rPr>
              <a:t>sales</a:t>
            </a:r>
            <a:r>
              <a:rPr lang="en-US" dirty="0">
                <a:solidFill>
                  <a:schemeClr val="tx1"/>
                </a:solidFill>
              </a:rPr>
              <a:t> [time, item, branch, location</a:t>
            </a:r>
            <a:r>
              <a:rPr lang="en-US" dirty="0" smtClean="0">
                <a:solidFill>
                  <a:schemeClr val="tx1"/>
                </a:solidFill>
              </a:rPr>
              <a:t>]:</a:t>
            </a:r>
          </a:p>
          <a:p>
            <a:pPr lvl="1" algn="l"/>
            <a:r>
              <a:rPr lang="en-US" dirty="0" err="1" smtClean="0">
                <a:solidFill>
                  <a:schemeClr val="tx1"/>
                </a:solidFill>
              </a:rPr>
              <a:t>dollars_sold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sum(</a:t>
            </a:r>
            <a:r>
              <a:rPr lang="en-US" dirty="0" err="1">
                <a:solidFill>
                  <a:schemeClr val="tx1"/>
                </a:solidFill>
              </a:rPr>
              <a:t>sales_in_dollars</a:t>
            </a:r>
            <a:r>
              <a:rPr lang="en-US" dirty="0">
                <a:solidFill>
                  <a:schemeClr val="tx1"/>
                </a:solidFill>
              </a:rPr>
              <a:t>), </a:t>
            </a:r>
            <a:r>
              <a:rPr lang="en-US" dirty="0" err="1">
                <a:solidFill>
                  <a:schemeClr val="tx1"/>
                </a:solidFill>
              </a:rPr>
              <a:t>avg_sales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avg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sales_in_dollars</a:t>
            </a:r>
            <a:r>
              <a:rPr lang="en-US" dirty="0">
                <a:solidFill>
                  <a:schemeClr val="tx1"/>
                </a:solidFill>
              </a:rPr>
              <a:t>), </a:t>
            </a:r>
            <a:r>
              <a:rPr lang="en-US" dirty="0" err="1">
                <a:solidFill>
                  <a:schemeClr val="tx1"/>
                </a:solidFill>
              </a:rPr>
              <a:t>units_sold</a:t>
            </a:r>
            <a:r>
              <a:rPr lang="en-US" dirty="0">
                <a:solidFill>
                  <a:schemeClr val="tx1"/>
                </a:solidFill>
              </a:rPr>
              <a:t> = count(*)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define dimension </a:t>
            </a:r>
            <a:r>
              <a:rPr lang="en-US" dirty="0">
                <a:solidFill>
                  <a:srgbClr val="FF0000"/>
                </a:solidFill>
              </a:rPr>
              <a:t>time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as (</a:t>
            </a:r>
            <a:r>
              <a:rPr lang="en-US" dirty="0" err="1">
                <a:solidFill>
                  <a:schemeClr val="tx1"/>
                </a:solidFill>
              </a:rPr>
              <a:t>time_key</a:t>
            </a:r>
            <a:r>
              <a:rPr lang="en-US" dirty="0">
                <a:solidFill>
                  <a:schemeClr val="tx1"/>
                </a:solidFill>
              </a:rPr>
              <a:t>, day, </a:t>
            </a:r>
            <a:r>
              <a:rPr lang="en-US" dirty="0" err="1">
                <a:solidFill>
                  <a:schemeClr val="tx1"/>
                </a:solidFill>
              </a:rPr>
              <a:t>day_of_week</a:t>
            </a:r>
            <a:r>
              <a:rPr lang="en-US" dirty="0">
                <a:solidFill>
                  <a:schemeClr val="tx1"/>
                </a:solidFill>
              </a:rPr>
              <a:t>, month, quarter, year)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define dimension </a:t>
            </a:r>
            <a:r>
              <a:rPr lang="en-US" dirty="0">
                <a:solidFill>
                  <a:srgbClr val="FF0000"/>
                </a:solidFill>
              </a:rPr>
              <a:t>item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as (</a:t>
            </a:r>
            <a:r>
              <a:rPr lang="en-US" dirty="0" err="1">
                <a:solidFill>
                  <a:schemeClr val="tx1"/>
                </a:solidFill>
              </a:rPr>
              <a:t>item_key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item_name</a:t>
            </a:r>
            <a:r>
              <a:rPr lang="en-US" dirty="0">
                <a:solidFill>
                  <a:schemeClr val="tx1"/>
                </a:solidFill>
              </a:rPr>
              <a:t>, brand, type, </a:t>
            </a:r>
            <a:r>
              <a:rPr lang="en-US" dirty="0" err="1">
                <a:solidFill>
                  <a:schemeClr val="tx1"/>
                </a:solidFill>
              </a:rPr>
              <a:t>supplier_type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define dimension </a:t>
            </a:r>
            <a:r>
              <a:rPr lang="en-US" dirty="0">
                <a:solidFill>
                  <a:srgbClr val="FF0000"/>
                </a:solidFill>
              </a:rPr>
              <a:t>branch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as (</a:t>
            </a:r>
            <a:r>
              <a:rPr lang="en-US" dirty="0" err="1">
                <a:solidFill>
                  <a:schemeClr val="tx1"/>
                </a:solidFill>
              </a:rPr>
              <a:t>branch_key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branch_name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branch_type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define dimension </a:t>
            </a:r>
            <a:r>
              <a:rPr lang="en-US" dirty="0">
                <a:solidFill>
                  <a:srgbClr val="FF0000"/>
                </a:solidFill>
              </a:rPr>
              <a:t>location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as (</a:t>
            </a:r>
            <a:r>
              <a:rPr lang="en-US" dirty="0" err="1">
                <a:solidFill>
                  <a:schemeClr val="tx1"/>
                </a:solidFill>
              </a:rPr>
              <a:t>location_key</a:t>
            </a:r>
            <a:r>
              <a:rPr lang="en-US" dirty="0">
                <a:solidFill>
                  <a:schemeClr val="tx1"/>
                </a:solidFill>
              </a:rPr>
              <a:t>, street, city, </a:t>
            </a:r>
            <a:r>
              <a:rPr lang="en-US" dirty="0" err="1">
                <a:solidFill>
                  <a:schemeClr val="tx1"/>
                </a:solidFill>
              </a:rPr>
              <a:t>province_or_state</a:t>
            </a:r>
            <a:r>
              <a:rPr lang="en-US" dirty="0">
                <a:solidFill>
                  <a:schemeClr val="tx1"/>
                </a:solidFill>
              </a:rPr>
              <a:t>, country)</a:t>
            </a:r>
          </a:p>
          <a:p>
            <a:pPr algn="l"/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6702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838199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5.4. Defining a Fact Constellation in DMQL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924800" cy="49530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define cube </a:t>
            </a:r>
            <a:r>
              <a:rPr lang="en-US" dirty="0">
                <a:solidFill>
                  <a:srgbClr val="FF0000"/>
                </a:solidFill>
              </a:rPr>
              <a:t>shipping</a:t>
            </a:r>
            <a:r>
              <a:rPr lang="en-US" dirty="0">
                <a:solidFill>
                  <a:schemeClr val="tx1"/>
                </a:solidFill>
              </a:rPr>
              <a:t> [time, item, shipper, </a:t>
            </a:r>
            <a:r>
              <a:rPr lang="en-US" dirty="0" err="1">
                <a:solidFill>
                  <a:schemeClr val="tx1"/>
                </a:solidFill>
              </a:rPr>
              <a:t>from_location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to_location</a:t>
            </a:r>
            <a:r>
              <a:rPr lang="en-US" dirty="0">
                <a:solidFill>
                  <a:schemeClr val="tx1"/>
                </a:solidFill>
              </a:rPr>
              <a:t>]:</a:t>
            </a:r>
          </a:p>
          <a:p>
            <a:pPr lvl="1" algn="l"/>
            <a:r>
              <a:rPr lang="en-US" dirty="0" err="1">
                <a:solidFill>
                  <a:schemeClr val="tx1"/>
                </a:solidFill>
              </a:rPr>
              <a:t>dollar_cost</a:t>
            </a:r>
            <a:r>
              <a:rPr lang="en-US" dirty="0">
                <a:solidFill>
                  <a:schemeClr val="tx1"/>
                </a:solidFill>
              </a:rPr>
              <a:t> = sum(</a:t>
            </a:r>
            <a:r>
              <a:rPr lang="en-US" dirty="0" err="1">
                <a:solidFill>
                  <a:schemeClr val="tx1"/>
                </a:solidFill>
              </a:rPr>
              <a:t>cost_in_dollars</a:t>
            </a:r>
            <a:r>
              <a:rPr lang="en-US" dirty="0">
                <a:solidFill>
                  <a:schemeClr val="tx1"/>
                </a:solidFill>
              </a:rPr>
              <a:t>), </a:t>
            </a:r>
            <a:r>
              <a:rPr lang="en-US" dirty="0" err="1">
                <a:solidFill>
                  <a:schemeClr val="tx1"/>
                </a:solidFill>
              </a:rPr>
              <a:t>unit_shipped</a:t>
            </a:r>
            <a:r>
              <a:rPr lang="en-US" dirty="0">
                <a:solidFill>
                  <a:schemeClr val="tx1"/>
                </a:solidFill>
              </a:rPr>
              <a:t> = count(*)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define dimension </a:t>
            </a:r>
            <a:r>
              <a:rPr lang="en-US" dirty="0" smtClean="0">
                <a:solidFill>
                  <a:srgbClr val="FF0000"/>
                </a:solidFill>
              </a:rPr>
              <a:t>time </a:t>
            </a:r>
            <a:r>
              <a:rPr lang="en-US" dirty="0" smtClean="0">
                <a:solidFill>
                  <a:schemeClr val="tx1"/>
                </a:solidFill>
              </a:rPr>
              <a:t>as time in </a:t>
            </a:r>
            <a:r>
              <a:rPr lang="en-US" dirty="0">
                <a:solidFill>
                  <a:schemeClr val="tx1"/>
                </a:solidFill>
              </a:rPr>
              <a:t>cube sales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define dimension </a:t>
            </a:r>
            <a:r>
              <a:rPr lang="en-US" dirty="0" smtClean="0">
                <a:solidFill>
                  <a:srgbClr val="FF0000"/>
                </a:solidFill>
              </a:rPr>
              <a:t>item </a:t>
            </a:r>
            <a:r>
              <a:rPr lang="en-US" dirty="0" smtClean="0">
                <a:solidFill>
                  <a:schemeClr val="tx1"/>
                </a:solidFill>
              </a:rPr>
              <a:t>as item in </a:t>
            </a:r>
            <a:r>
              <a:rPr lang="en-US" dirty="0">
                <a:solidFill>
                  <a:schemeClr val="tx1"/>
                </a:solidFill>
              </a:rPr>
              <a:t>cube sales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define dimension </a:t>
            </a:r>
            <a:r>
              <a:rPr lang="en-US" dirty="0">
                <a:solidFill>
                  <a:srgbClr val="FF0000"/>
                </a:solidFill>
              </a:rPr>
              <a:t>shipper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as (   </a:t>
            </a:r>
            <a:r>
              <a:rPr lang="en-US" dirty="0" err="1">
                <a:solidFill>
                  <a:schemeClr val="tx1"/>
                </a:solidFill>
              </a:rPr>
              <a:t>shipper_key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shipper_name</a:t>
            </a:r>
            <a:r>
              <a:rPr lang="en-US" dirty="0" smtClean="0">
                <a:solidFill>
                  <a:schemeClr val="tx1"/>
                </a:solidFill>
              </a:rPr>
              <a:t>, location </a:t>
            </a:r>
            <a:r>
              <a:rPr lang="en-US" dirty="0">
                <a:solidFill>
                  <a:schemeClr val="tx1"/>
                </a:solidFill>
              </a:rPr>
              <a:t>as location in cube sales, </a:t>
            </a:r>
            <a:r>
              <a:rPr lang="en-US" dirty="0" err="1">
                <a:solidFill>
                  <a:schemeClr val="tx1"/>
                </a:solidFill>
              </a:rPr>
              <a:t>shipper_type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define dimension </a:t>
            </a:r>
            <a:r>
              <a:rPr lang="en-US" dirty="0" err="1">
                <a:solidFill>
                  <a:srgbClr val="FF0000"/>
                </a:solidFill>
              </a:rPr>
              <a:t>from_location</a:t>
            </a:r>
            <a:endParaRPr lang="en-US" dirty="0">
              <a:solidFill>
                <a:srgbClr val="FF0000"/>
              </a:solidFill>
            </a:endParaRP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as </a:t>
            </a:r>
            <a:r>
              <a:rPr lang="en-US" dirty="0" smtClean="0">
                <a:solidFill>
                  <a:schemeClr val="tx1"/>
                </a:solidFill>
              </a:rPr>
              <a:t>location in </a:t>
            </a:r>
            <a:r>
              <a:rPr lang="en-US" dirty="0">
                <a:solidFill>
                  <a:schemeClr val="tx1"/>
                </a:solidFill>
              </a:rPr>
              <a:t>cube sales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define dimension </a:t>
            </a:r>
            <a:r>
              <a:rPr lang="en-US" dirty="0" err="1">
                <a:solidFill>
                  <a:srgbClr val="FF0000"/>
                </a:solidFill>
              </a:rPr>
              <a:t>to_location</a:t>
            </a:r>
            <a:endParaRPr lang="en-US" dirty="0">
              <a:solidFill>
                <a:srgbClr val="FF0000"/>
              </a:solidFill>
            </a:endParaRP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as </a:t>
            </a:r>
            <a:r>
              <a:rPr lang="en-US" dirty="0" smtClean="0">
                <a:solidFill>
                  <a:schemeClr val="tx1"/>
                </a:solidFill>
              </a:rPr>
              <a:t>location in </a:t>
            </a:r>
            <a:r>
              <a:rPr lang="en-US" dirty="0">
                <a:solidFill>
                  <a:schemeClr val="tx1"/>
                </a:solidFill>
              </a:rPr>
              <a:t>cube </a:t>
            </a:r>
            <a:r>
              <a:rPr lang="en-US" dirty="0" smtClean="0">
                <a:solidFill>
                  <a:schemeClr val="tx1"/>
                </a:solidFill>
              </a:rPr>
              <a:t>sales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0399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838199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5.5. Measures: Three Categories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924800" cy="4953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• A data cube function is a </a:t>
            </a:r>
            <a:r>
              <a:rPr lang="en-US" dirty="0">
                <a:solidFill>
                  <a:srgbClr val="FF0000"/>
                </a:solidFill>
              </a:rPr>
              <a:t>numerical </a:t>
            </a:r>
            <a:r>
              <a:rPr lang="en-US" dirty="0" smtClean="0">
                <a:solidFill>
                  <a:srgbClr val="FF0000"/>
                </a:solidFill>
              </a:rPr>
              <a:t>function </a:t>
            </a:r>
            <a:r>
              <a:rPr lang="en-US" dirty="0" smtClean="0">
                <a:solidFill>
                  <a:schemeClr val="tx1"/>
                </a:solidFill>
              </a:rPr>
              <a:t>that can be </a:t>
            </a:r>
            <a:r>
              <a:rPr lang="en-US" dirty="0">
                <a:solidFill>
                  <a:srgbClr val="FF0000"/>
                </a:solidFill>
              </a:rPr>
              <a:t>evaluated</a:t>
            </a:r>
            <a:r>
              <a:rPr lang="en-US" dirty="0">
                <a:solidFill>
                  <a:schemeClr val="tx1"/>
                </a:solidFill>
              </a:rPr>
              <a:t> at each point in the data cube space.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• </a:t>
            </a:r>
            <a:r>
              <a:rPr lang="en-US" dirty="0">
                <a:solidFill>
                  <a:schemeClr val="tx1"/>
                </a:solidFill>
              </a:rPr>
              <a:t>Given a </a:t>
            </a:r>
            <a:r>
              <a:rPr lang="en-US" dirty="0">
                <a:solidFill>
                  <a:srgbClr val="FF0000"/>
                </a:solidFill>
              </a:rPr>
              <a:t>data point </a:t>
            </a:r>
            <a:r>
              <a:rPr lang="en-US" dirty="0">
                <a:solidFill>
                  <a:schemeClr val="tx1"/>
                </a:solidFill>
              </a:rPr>
              <a:t>in the data cube space: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Entry(v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, 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, …, </a:t>
            </a:r>
            <a:r>
              <a:rPr lang="en-US" dirty="0" err="1">
                <a:solidFill>
                  <a:schemeClr val="tx1"/>
                </a:solidFill>
              </a:rPr>
              <a:t>v</a:t>
            </a:r>
            <a:r>
              <a:rPr lang="en-US" baseline="-25000" dirty="0" err="1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) 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where v</a:t>
            </a:r>
            <a:r>
              <a:rPr lang="en-US" baseline="-25000" dirty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is the </a:t>
            </a:r>
            <a:r>
              <a:rPr lang="en-US" dirty="0">
                <a:solidFill>
                  <a:srgbClr val="FF0000"/>
                </a:solidFill>
              </a:rPr>
              <a:t>value</a:t>
            </a:r>
            <a:r>
              <a:rPr lang="en-US" dirty="0">
                <a:solidFill>
                  <a:schemeClr val="tx1"/>
                </a:solidFill>
              </a:rPr>
              <a:t> corresponding to dimension d</a:t>
            </a:r>
            <a:r>
              <a:rPr lang="en-US" baseline="-25000" dirty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We need to apply the aggregate measures to the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dimension </a:t>
            </a:r>
            <a:r>
              <a:rPr lang="en-US" dirty="0">
                <a:solidFill>
                  <a:schemeClr val="tx1"/>
                </a:solidFill>
              </a:rPr>
              <a:t>values v1, v2, …, </a:t>
            </a:r>
            <a:r>
              <a:rPr lang="en-US" dirty="0" err="1">
                <a:solidFill>
                  <a:schemeClr val="tx1"/>
                </a:solidFill>
              </a:rPr>
              <a:t>vn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64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838200"/>
          </a:xfrm>
          <a:solidFill>
            <a:srgbClr val="FFCC99"/>
          </a:solidFill>
        </p:spPr>
        <p:txBody>
          <a:bodyPr/>
          <a:lstStyle/>
          <a:p>
            <a:pPr rtl="1" eaLnBrk="1" hangingPunct="1"/>
            <a:r>
              <a:rPr lang="ar-IQ" sz="2800" smtClean="0"/>
              <a:t>الفرق بين قواعد البيانات ومخازن البيانات</a:t>
            </a:r>
            <a:endParaRPr lang="en-US" sz="2800" b="1" smtClean="0">
              <a:solidFill>
                <a:srgbClr val="7030A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077200" cy="5029200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FontTx/>
              <a:buNone/>
              <a:defRPr/>
            </a:pPr>
            <a:r>
              <a:rPr lang="ar-IQ" sz="3100" dirty="0" smtClean="0"/>
              <a:t>كل من مخازن البيانات وقواعد البيانات هو قاعدة بيانات.</a:t>
            </a:r>
          </a:p>
          <a:p>
            <a:pPr algn="r" rtl="1">
              <a:defRPr/>
            </a:pPr>
            <a:r>
              <a:rPr lang="ar-IQ" dirty="0" smtClean="0"/>
              <a:t>قواعد </a:t>
            </a:r>
            <a:r>
              <a:rPr lang="ar-IQ" dirty="0"/>
              <a:t>البيانات المعتادة </a:t>
            </a:r>
            <a:r>
              <a:rPr lang="ar-IQ" dirty="0">
                <a:solidFill>
                  <a:srgbClr val="FF0000"/>
                </a:solidFill>
              </a:rPr>
              <a:t>تستخدم</a:t>
            </a:r>
            <a:r>
              <a:rPr lang="ar-IQ" dirty="0"/>
              <a:t> في العمليات اليومية من إدخال وتعديل وحذف واستعلام فوري، ولذلك تصنف تحت بند أنظمة </a:t>
            </a:r>
            <a:r>
              <a:rPr lang="en-US" dirty="0" smtClean="0"/>
              <a:t>On-Line Transaction Processing (OLTP)</a:t>
            </a:r>
            <a:r>
              <a:rPr lang="ar-IQ" dirty="0" smtClean="0"/>
              <a:t>.</a:t>
            </a:r>
            <a:endParaRPr lang="ar-IQ" dirty="0"/>
          </a:p>
          <a:p>
            <a:pPr algn="r" rtl="1">
              <a:defRPr/>
            </a:pPr>
            <a:r>
              <a:rPr lang="ar-IQ" dirty="0"/>
              <a:t>مخازن </a:t>
            </a:r>
            <a:r>
              <a:rPr lang="ar-IQ" dirty="0" smtClean="0"/>
              <a:t>البيانات </a:t>
            </a:r>
            <a:r>
              <a:rPr lang="ar-IQ" dirty="0" smtClean="0">
                <a:solidFill>
                  <a:srgbClr val="FF0000"/>
                </a:solidFill>
              </a:rPr>
              <a:t>لا تُستخدم </a:t>
            </a:r>
            <a:r>
              <a:rPr lang="ar-IQ" dirty="0"/>
              <a:t>في العمليات اليومية </a:t>
            </a:r>
            <a:r>
              <a:rPr lang="ar-IQ" dirty="0" smtClean="0"/>
              <a:t>المعتادة، بل الهدف منها هو تنفيذ استعلامات تحليلية طويلة، </a:t>
            </a:r>
            <a:r>
              <a:rPr lang="en-US" dirty="0" smtClean="0"/>
              <a:t>On-Line Analytical Processing (OLAP)</a:t>
            </a:r>
            <a:r>
              <a:rPr lang="ar-IQ" dirty="0" smtClean="0"/>
              <a:t> </a:t>
            </a:r>
            <a:r>
              <a:rPr lang="ar-IQ" dirty="0" smtClean="0">
                <a:solidFill>
                  <a:srgbClr val="FF0000"/>
                </a:solidFill>
              </a:rPr>
              <a:t>واستخراج تقارير</a:t>
            </a:r>
            <a:r>
              <a:rPr lang="ar-IQ" dirty="0" smtClean="0"/>
              <a:t> معقدة بهدف تسهيل اتخاذ القرارات في المنشآت الكبيرة، ولذلك فهي للقراءة فقط.</a:t>
            </a:r>
          </a:p>
          <a:p>
            <a:pPr algn="r" rtl="1">
              <a:defRPr/>
            </a:pPr>
            <a:r>
              <a:rPr lang="ar-IQ" dirty="0" smtClean="0"/>
              <a:t>تكون مخازن البيانات </a:t>
            </a:r>
            <a:r>
              <a:rPr lang="ar-IQ" dirty="0" smtClean="0">
                <a:solidFill>
                  <a:srgbClr val="FF0000"/>
                </a:solidFill>
              </a:rPr>
              <a:t>كبيرة الحجم</a:t>
            </a:r>
            <a:r>
              <a:rPr lang="ar-IQ" dirty="0" smtClean="0"/>
              <a:t>، لأنها تحتفظ ببيانات </a:t>
            </a:r>
            <a:r>
              <a:rPr lang="ar-IQ" dirty="0" smtClean="0">
                <a:solidFill>
                  <a:srgbClr val="FF0000"/>
                </a:solidFill>
              </a:rPr>
              <a:t>تاريخية</a:t>
            </a:r>
            <a:r>
              <a:rPr lang="ar-IQ" dirty="0" smtClean="0"/>
              <a:t> كبيرة، وقد تجمع بيانات من </a:t>
            </a:r>
            <a:r>
              <a:rPr lang="ar-IQ" dirty="0" smtClean="0">
                <a:solidFill>
                  <a:srgbClr val="FF0000"/>
                </a:solidFill>
              </a:rPr>
              <a:t>عدة مصادر </a:t>
            </a:r>
            <a:r>
              <a:rPr lang="ar-IQ" dirty="0" smtClean="0"/>
              <a:t>(قواعد بيانات أقسام اخرى)، في حين تميل قواعد البيانات إلى </a:t>
            </a:r>
            <a:r>
              <a:rPr lang="ar-IQ" dirty="0" smtClean="0">
                <a:solidFill>
                  <a:srgbClr val="FF0000"/>
                </a:solidFill>
              </a:rPr>
              <a:t>التخلص</a:t>
            </a:r>
            <a:r>
              <a:rPr lang="ar-IQ" dirty="0" smtClean="0"/>
              <a:t> دورياً من البيانات التاريخية التي لا تدخل في استعلامات دورية.</a:t>
            </a:r>
          </a:p>
          <a:p>
            <a:pPr algn="r" rtl="1">
              <a:defRPr/>
            </a:pPr>
            <a:r>
              <a:rPr lang="ar-IQ" dirty="0" smtClean="0"/>
              <a:t>تصميم قواعد البيانات يتوجه أساساً نحو التأكد من </a:t>
            </a:r>
            <a:r>
              <a:rPr lang="ar-IQ" dirty="0" smtClean="0">
                <a:solidFill>
                  <a:srgbClr val="FF0000"/>
                </a:solidFill>
              </a:rPr>
              <a:t>سلامة</a:t>
            </a:r>
            <a:r>
              <a:rPr lang="ar-IQ" dirty="0" smtClean="0"/>
              <a:t> الإدخال وتكامل قاعدة البيانات، والتخلص من البيانات غير الصحيحة وتطبيق عمليات الحذف والتعديل والإضافة ولا يهدف إلى ضمان </a:t>
            </a:r>
            <a:r>
              <a:rPr lang="ar-IQ" dirty="0" smtClean="0">
                <a:solidFill>
                  <a:srgbClr val="FF0000"/>
                </a:solidFill>
              </a:rPr>
              <a:t>الأداء الأمثل </a:t>
            </a:r>
            <a:r>
              <a:rPr lang="ar-IQ" dirty="0" smtClean="0"/>
              <a:t>للاستعلامات الطويلة، على العكس، يهد ف تصميم </a:t>
            </a:r>
            <a:r>
              <a:rPr lang="ar-IQ" dirty="0" smtClean="0">
                <a:solidFill>
                  <a:srgbClr val="FF0000"/>
                </a:solidFill>
              </a:rPr>
              <a:t>مخازن البيانات </a:t>
            </a:r>
            <a:r>
              <a:rPr lang="ar-IQ" dirty="0" smtClean="0"/>
              <a:t>إلى ضمان </a:t>
            </a:r>
            <a:r>
              <a:rPr lang="ar-IQ" dirty="0" smtClean="0">
                <a:solidFill>
                  <a:srgbClr val="FF0000"/>
                </a:solidFill>
              </a:rPr>
              <a:t>الأداء الأمثل </a:t>
            </a:r>
            <a:r>
              <a:rPr lang="ar-IQ" dirty="0" smtClean="0"/>
              <a:t>للاستعلامات المعقدة، ولذلك تجد عدد </a:t>
            </a:r>
            <a:r>
              <a:rPr lang="ar-IQ" dirty="0" smtClean="0">
                <a:solidFill>
                  <a:srgbClr val="FF0000"/>
                </a:solidFill>
              </a:rPr>
              <a:t>الجداول أقل</a:t>
            </a:r>
            <a:r>
              <a:rPr lang="ar-IQ" dirty="0" smtClean="0"/>
              <a:t>، وقد تتم عمليات إزالة تسوية. </a:t>
            </a:r>
          </a:p>
          <a:p>
            <a:pPr algn="r" rtl="1">
              <a:defRPr/>
            </a:pPr>
            <a:r>
              <a:rPr lang="ar-IQ" dirty="0" smtClean="0"/>
              <a:t>بالنسبة </a:t>
            </a:r>
            <a:r>
              <a:rPr lang="ar-IQ" dirty="0"/>
              <a:t>للحجم، فهو </a:t>
            </a:r>
            <a:r>
              <a:rPr lang="ar-IQ" dirty="0">
                <a:solidFill>
                  <a:srgbClr val="FF0000"/>
                </a:solidFill>
              </a:rPr>
              <a:t>صعب</a:t>
            </a:r>
            <a:r>
              <a:rPr lang="ar-IQ" dirty="0"/>
              <a:t> التحديد بالدقة، لأنه ليس هذا هو الفارق الجوهري، وإنما نتيجة له، وإن كان من الطبيعي أن تكون مخازن البيانات أكبر وتبلغ حدود التيرابايت</a:t>
            </a:r>
            <a:r>
              <a:rPr lang="ar-IQ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4E8ED-22E8-424E-A258-7311F58930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Fall 2017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5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838199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5.5. Measures: Three Categories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924800" cy="49530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Distributive:  </a:t>
            </a:r>
            <a:endParaRPr lang="en-US" dirty="0">
              <a:solidFill>
                <a:schemeClr val="tx1"/>
              </a:solidFill>
            </a:endParaRPr>
          </a:p>
          <a:p>
            <a:pPr marL="914400" lvl="1" indent="-457200" algn="l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the result derived by applying the function to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aggregate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values is the same as that  </a:t>
            </a:r>
            <a:r>
              <a:rPr lang="en-US" dirty="0" smtClean="0">
                <a:solidFill>
                  <a:schemeClr val="tx1"/>
                </a:solidFill>
              </a:rPr>
              <a:t>      </a:t>
            </a:r>
          </a:p>
          <a:p>
            <a:pPr marL="914400" lvl="1" indent="-457200" algn="l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derived by applying </a:t>
            </a:r>
            <a:r>
              <a:rPr lang="en-US" dirty="0">
                <a:solidFill>
                  <a:schemeClr val="tx1"/>
                </a:solidFill>
              </a:rPr>
              <a:t>the function on all the data </a:t>
            </a:r>
            <a:r>
              <a:rPr lang="en-US" dirty="0" smtClean="0">
                <a:solidFill>
                  <a:srgbClr val="FF0000"/>
                </a:solidFill>
              </a:rPr>
              <a:t>without</a:t>
            </a:r>
            <a:r>
              <a:rPr lang="en-US" dirty="0" smtClean="0">
                <a:solidFill>
                  <a:schemeClr val="tx1"/>
                </a:solidFill>
              </a:rPr>
              <a:t> partitioning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marL="914400" lvl="1" indent="-457200" algn="l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 Example</a:t>
            </a:r>
            <a:r>
              <a:rPr lang="en-US" dirty="0">
                <a:solidFill>
                  <a:schemeClr val="tx1"/>
                </a:solidFill>
              </a:rPr>
              <a:t>: count(), sum(), min(), max().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Algebraic: 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Use </a:t>
            </a:r>
            <a:r>
              <a:rPr lang="en-US" dirty="0">
                <a:solidFill>
                  <a:schemeClr val="tx1"/>
                </a:solidFill>
              </a:rPr>
              <a:t>distributive aggregate functions.</a:t>
            </a:r>
          </a:p>
          <a:p>
            <a:pPr marL="457200" indent="-457200" algn="l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it can be computed by an algebraic function </a:t>
            </a:r>
            <a:r>
              <a:rPr lang="en-US" dirty="0" smtClean="0">
                <a:solidFill>
                  <a:schemeClr val="tx1"/>
                </a:solidFill>
              </a:rPr>
              <a:t>with </a:t>
            </a:r>
            <a:r>
              <a:rPr lang="en-US" dirty="0">
                <a:solidFill>
                  <a:schemeClr val="tx1"/>
                </a:solidFill>
              </a:rPr>
              <a:t>M arguments (where M is a bounded </a:t>
            </a:r>
            <a:r>
              <a:rPr lang="en-US" dirty="0" smtClean="0">
                <a:solidFill>
                  <a:schemeClr val="tx1"/>
                </a:solidFill>
              </a:rPr>
              <a:t>integer</a:t>
            </a:r>
            <a:r>
              <a:rPr lang="en-US" dirty="0">
                <a:solidFill>
                  <a:schemeClr val="tx1"/>
                </a:solidFill>
              </a:rPr>
              <a:t>), each of which is obtained by applying </a:t>
            </a:r>
            <a:r>
              <a:rPr lang="en-US" dirty="0" smtClean="0">
                <a:solidFill>
                  <a:schemeClr val="tx1"/>
                </a:solidFill>
              </a:rPr>
              <a:t>a distributive </a:t>
            </a:r>
            <a:r>
              <a:rPr lang="en-US" dirty="0">
                <a:solidFill>
                  <a:schemeClr val="tx1"/>
                </a:solidFill>
              </a:rPr>
              <a:t>aggregate function.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o </a:t>
            </a:r>
            <a:r>
              <a:rPr lang="en-US" dirty="0">
                <a:solidFill>
                  <a:schemeClr val="tx1"/>
                </a:solidFill>
              </a:rPr>
              <a:t>Example: </a:t>
            </a:r>
            <a:r>
              <a:rPr lang="en-US" dirty="0" err="1">
                <a:solidFill>
                  <a:schemeClr val="tx1"/>
                </a:solidFill>
              </a:rPr>
              <a:t>avg</a:t>
            </a:r>
            <a:r>
              <a:rPr lang="en-US" dirty="0">
                <a:solidFill>
                  <a:schemeClr val="tx1"/>
                </a:solidFill>
              </a:rPr>
              <a:t>(), </a:t>
            </a:r>
            <a:r>
              <a:rPr lang="en-US" dirty="0" err="1">
                <a:solidFill>
                  <a:schemeClr val="tx1"/>
                </a:solidFill>
              </a:rPr>
              <a:t>min_N</a:t>
            </a:r>
            <a:r>
              <a:rPr lang="en-US" dirty="0">
                <a:solidFill>
                  <a:schemeClr val="tx1"/>
                </a:solidFill>
              </a:rPr>
              <a:t>(), </a:t>
            </a:r>
            <a:r>
              <a:rPr lang="en-US" dirty="0" err="1">
                <a:solidFill>
                  <a:schemeClr val="tx1"/>
                </a:solidFill>
              </a:rPr>
              <a:t>standard_deviation</a:t>
            </a:r>
            <a:r>
              <a:rPr lang="en-US" dirty="0">
                <a:solidFill>
                  <a:schemeClr val="tx1"/>
                </a:solidFill>
              </a:rPr>
              <a:t>().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9086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838199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5.6. How to compute data cube measures?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924800" cy="5105400"/>
          </a:xfrm>
        </p:spPr>
        <p:txBody>
          <a:bodyPr>
            <a:normAutofit fontScale="92500" lnSpcReduction="10000"/>
          </a:bodyPr>
          <a:lstStyle/>
          <a:p>
            <a:pPr marL="342900" lvl="0" indent="-342900" algn="l">
              <a:lnSpc>
                <a:spcPct val="115000"/>
              </a:lnSpc>
              <a:buFont typeface="Calibri"/>
              <a:buChar char="•"/>
              <a:tabLst>
                <a:tab pos="762000" algn="l"/>
              </a:tabLst>
            </a:pPr>
            <a:r>
              <a:rPr lang="en-US" sz="2400" dirty="0">
                <a:solidFill>
                  <a:schemeClr val="tx1"/>
                </a:solidFill>
                <a:ea typeface="Meiryo"/>
                <a:cs typeface="Meiryo"/>
              </a:rPr>
              <a:t>How</a:t>
            </a:r>
            <a:r>
              <a:rPr lang="en-US" sz="2400" spc="-30" dirty="0">
                <a:solidFill>
                  <a:schemeClr val="tx1"/>
                </a:solidFill>
                <a:ea typeface="Meiryo"/>
                <a:cs typeface="Meiryo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Meiryo"/>
                <a:cs typeface="Meiryo"/>
              </a:rPr>
              <a:t>do</a:t>
            </a:r>
            <a:r>
              <a:rPr lang="en-US" sz="2400" spc="-15" dirty="0">
                <a:solidFill>
                  <a:schemeClr val="tx1"/>
                </a:solidFill>
                <a:ea typeface="Meiryo"/>
                <a:cs typeface="Meiryo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Meiryo"/>
                <a:cs typeface="Meiryo"/>
              </a:rPr>
              <a:t>eva</a:t>
            </a:r>
            <a:r>
              <a:rPr lang="en-US" sz="2400" spc="-5" dirty="0">
                <a:solidFill>
                  <a:schemeClr val="tx1"/>
                </a:solidFill>
                <a:ea typeface="Meiryo"/>
                <a:cs typeface="Meiryo"/>
              </a:rPr>
              <a:t>l</a:t>
            </a:r>
            <a:r>
              <a:rPr lang="en-US" sz="2400" dirty="0">
                <a:solidFill>
                  <a:schemeClr val="tx1"/>
                </a:solidFill>
                <a:ea typeface="Meiryo"/>
                <a:cs typeface="Meiryo"/>
              </a:rPr>
              <a:t>ua</a:t>
            </a:r>
            <a:r>
              <a:rPr lang="en-US" sz="2400" spc="-5" dirty="0">
                <a:solidFill>
                  <a:schemeClr val="tx1"/>
                </a:solidFill>
                <a:ea typeface="Meiryo"/>
                <a:cs typeface="Meiryo"/>
              </a:rPr>
              <a:t>t</a:t>
            </a:r>
            <a:r>
              <a:rPr lang="en-US" sz="2400" dirty="0">
                <a:solidFill>
                  <a:schemeClr val="tx1"/>
                </a:solidFill>
                <a:ea typeface="Meiryo"/>
                <a:cs typeface="Meiryo"/>
              </a:rPr>
              <a:t>e the </a:t>
            </a:r>
            <a:r>
              <a:rPr lang="en-US" sz="2400" dirty="0" err="1">
                <a:solidFill>
                  <a:schemeClr val="tx1"/>
                </a:solidFill>
                <a:ea typeface="Meiryo"/>
                <a:cs typeface="Meiryo"/>
              </a:rPr>
              <a:t>dollars_s</a:t>
            </a:r>
            <a:r>
              <a:rPr lang="en-US" sz="2400" spc="15" dirty="0" err="1">
                <a:solidFill>
                  <a:schemeClr val="tx1"/>
                </a:solidFill>
                <a:ea typeface="Meiryo"/>
                <a:cs typeface="Meiryo"/>
              </a:rPr>
              <a:t>o</a:t>
            </a:r>
            <a:r>
              <a:rPr lang="en-US" sz="2400" dirty="0" err="1">
                <a:solidFill>
                  <a:schemeClr val="tx1"/>
                </a:solidFill>
                <a:ea typeface="Meiryo"/>
                <a:cs typeface="Meiryo"/>
              </a:rPr>
              <a:t>ld</a:t>
            </a:r>
            <a:r>
              <a:rPr lang="en-US" sz="2400" dirty="0">
                <a:solidFill>
                  <a:schemeClr val="tx1"/>
                </a:solidFill>
                <a:ea typeface="Meiryo"/>
                <a:cs typeface="Meiryo"/>
              </a:rPr>
              <a:t> and </a:t>
            </a:r>
            <a:r>
              <a:rPr lang="en-US" sz="2400" dirty="0" err="1">
                <a:solidFill>
                  <a:schemeClr val="tx1"/>
                </a:solidFill>
                <a:ea typeface="Meiryo"/>
                <a:cs typeface="Meiryo"/>
              </a:rPr>
              <a:t>uni</a:t>
            </a:r>
            <a:r>
              <a:rPr lang="en-US" sz="2400" spc="-5" dirty="0" err="1">
                <a:solidFill>
                  <a:schemeClr val="tx1"/>
                </a:solidFill>
                <a:ea typeface="Meiryo"/>
                <a:cs typeface="Meiryo"/>
              </a:rPr>
              <a:t>t</a:t>
            </a:r>
            <a:r>
              <a:rPr lang="en-US" sz="2400" spc="5" dirty="0" err="1">
                <a:solidFill>
                  <a:schemeClr val="tx1"/>
                </a:solidFill>
                <a:ea typeface="Meiryo"/>
                <a:cs typeface="Meiryo"/>
              </a:rPr>
              <a:t>_</a:t>
            </a:r>
            <a:r>
              <a:rPr lang="en-US" sz="2400" spc="-5" dirty="0" err="1">
                <a:solidFill>
                  <a:schemeClr val="tx1"/>
                </a:solidFill>
                <a:ea typeface="Meiryo"/>
                <a:cs typeface="Meiryo"/>
              </a:rPr>
              <a:t>s</a:t>
            </a:r>
            <a:r>
              <a:rPr lang="en-US" sz="2400" dirty="0" err="1">
                <a:solidFill>
                  <a:schemeClr val="tx1"/>
                </a:solidFill>
                <a:ea typeface="Meiryo"/>
                <a:cs typeface="Meiryo"/>
              </a:rPr>
              <a:t>old</a:t>
            </a:r>
            <a:r>
              <a:rPr lang="en-US" sz="2400" spc="-20" dirty="0">
                <a:solidFill>
                  <a:schemeClr val="tx1"/>
                </a:solidFill>
                <a:ea typeface="Meiryo"/>
                <a:cs typeface="Meiryo"/>
              </a:rPr>
              <a:t> </a:t>
            </a:r>
            <a:r>
              <a:rPr lang="en-US" sz="2400" spc="-5" dirty="0">
                <a:solidFill>
                  <a:schemeClr val="tx1"/>
                </a:solidFill>
                <a:ea typeface="Meiryo"/>
                <a:cs typeface="Meiryo"/>
              </a:rPr>
              <a:t>i</a:t>
            </a:r>
            <a:r>
              <a:rPr lang="en-US" sz="2400" dirty="0">
                <a:solidFill>
                  <a:schemeClr val="tx1"/>
                </a:solidFill>
                <a:ea typeface="Meiryo"/>
                <a:cs typeface="Meiryo"/>
              </a:rPr>
              <a:t>n</a:t>
            </a:r>
            <a:r>
              <a:rPr lang="en-US" sz="2400" spc="-5" dirty="0">
                <a:solidFill>
                  <a:schemeClr val="tx1"/>
                </a:solidFill>
                <a:ea typeface="Meiryo"/>
                <a:cs typeface="Meiryo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Meiryo"/>
                <a:cs typeface="Meiryo"/>
              </a:rPr>
              <a:t>the star schema of</a:t>
            </a:r>
            <a:r>
              <a:rPr lang="en-US" sz="2400" spc="-15" dirty="0">
                <a:solidFill>
                  <a:schemeClr val="tx1"/>
                </a:solidFill>
                <a:ea typeface="Meiryo"/>
                <a:cs typeface="Meiryo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Meiryo"/>
                <a:cs typeface="Meiryo"/>
              </a:rPr>
              <a:t>the p</a:t>
            </a:r>
            <a:r>
              <a:rPr lang="en-US" sz="2400" spc="-5" dirty="0">
                <a:solidFill>
                  <a:schemeClr val="tx1"/>
                </a:solidFill>
                <a:ea typeface="Meiryo"/>
                <a:cs typeface="Meiryo"/>
              </a:rPr>
              <a:t>r</a:t>
            </a:r>
            <a:r>
              <a:rPr lang="en-US" sz="2400" dirty="0">
                <a:solidFill>
                  <a:schemeClr val="tx1"/>
                </a:solidFill>
                <a:ea typeface="Meiryo"/>
                <a:cs typeface="Meiryo"/>
              </a:rPr>
              <a:t>evious</a:t>
            </a:r>
            <a:r>
              <a:rPr lang="en-US" sz="2400" spc="-15" dirty="0">
                <a:solidFill>
                  <a:schemeClr val="tx1"/>
                </a:solidFill>
                <a:ea typeface="Meiryo"/>
                <a:cs typeface="Meiryo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Meiryo"/>
                <a:cs typeface="Meiryo"/>
              </a:rPr>
              <a:t>examp</a:t>
            </a:r>
            <a:r>
              <a:rPr lang="en-US" sz="2400" spc="-5" dirty="0">
                <a:solidFill>
                  <a:schemeClr val="tx1"/>
                </a:solidFill>
                <a:ea typeface="Meiryo"/>
                <a:cs typeface="Meiryo"/>
              </a:rPr>
              <a:t>l</a:t>
            </a:r>
            <a:r>
              <a:rPr lang="en-US" sz="2400" dirty="0">
                <a:solidFill>
                  <a:schemeClr val="tx1"/>
                </a:solidFill>
                <a:ea typeface="Meiryo"/>
                <a:cs typeface="Meiryo"/>
              </a:rPr>
              <a:t>e?</a:t>
            </a:r>
            <a:endParaRPr lang="en-US" sz="1400" dirty="0">
              <a:solidFill>
                <a:schemeClr val="tx1"/>
              </a:solidFill>
              <a:latin typeface="Times New Roman"/>
              <a:ea typeface="Meiryo"/>
              <a:cs typeface="Meiryo"/>
            </a:endParaRPr>
          </a:p>
          <a:p>
            <a:pPr marL="342900" indent="-342900" algn="l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Times New Roman"/>
              </a:rPr>
              <a:t> </a:t>
            </a:r>
            <a:r>
              <a:rPr lang="en-US" sz="2400" dirty="0" smtClean="0">
                <a:solidFill>
                  <a:schemeClr val="tx1"/>
                </a:solidFill>
                <a:ea typeface="Meiryo"/>
                <a:cs typeface="Meiryo"/>
              </a:rPr>
              <a:t>As</a:t>
            </a:r>
            <a:r>
              <a:rPr lang="en-US" sz="2400" spc="-5" dirty="0" smtClean="0">
                <a:solidFill>
                  <a:schemeClr val="tx1"/>
                </a:solidFill>
                <a:ea typeface="Meiryo"/>
                <a:cs typeface="Meiryo"/>
              </a:rPr>
              <a:t>s</a:t>
            </a:r>
            <a:r>
              <a:rPr lang="en-US" sz="2400" spc="5" dirty="0" smtClean="0">
                <a:solidFill>
                  <a:schemeClr val="tx1"/>
                </a:solidFill>
                <a:ea typeface="Meiryo"/>
                <a:cs typeface="Meiryo"/>
              </a:rPr>
              <a:t>u</a:t>
            </a:r>
            <a:r>
              <a:rPr lang="en-US" sz="2400" dirty="0" smtClean="0">
                <a:solidFill>
                  <a:schemeClr val="tx1"/>
                </a:solidFill>
                <a:ea typeface="Meiryo"/>
                <a:cs typeface="Meiryo"/>
              </a:rPr>
              <a:t>me</a:t>
            </a:r>
            <a:r>
              <a:rPr lang="en-US" sz="2400" spc="-30" dirty="0" smtClean="0">
                <a:solidFill>
                  <a:schemeClr val="tx1"/>
                </a:solidFill>
                <a:ea typeface="Meiryo"/>
                <a:cs typeface="Meiryo"/>
              </a:rPr>
              <a:t> </a:t>
            </a:r>
            <a:r>
              <a:rPr lang="en-US" sz="2400" spc="-5" dirty="0" smtClean="0">
                <a:solidFill>
                  <a:schemeClr val="tx1"/>
                </a:solidFill>
                <a:ea typeface="Meiryo"/>
                <a:cs typeface="Meiryo"/>
              </a:rPr>
              <a:t>t</a:t>
            </a:r>
            <a:r>
              <a:rPr lang="en-US" sz="2400" spc="5" dirty="0" smtClean="0">
                <a:solidFill>
                  <a:schemeClr val="tx1"/>
                </a:solidFill>
                <a:ea typeface="Meiryo"/>
                <a:cs typeface="Meiryo"/>
              </a:rPr>
              <a:t>h</a:t>
            </a:r>
            <a:r>
              <a:rPr lang="en-US" sz="2400" dirty="0" smtClean="0">
                <a:solidFill>
                  <a:schemeClr val="tx1"/>
                </a:solidFill>
                <a:ea typeface="Meiryo"/>
                <a:cs typeface="Meiryo"/>
              </a:rPr>
              <a:t>at</a:t>
            </a:r>
            <a:r>
              <a:rPr lang="en-US" sz="2400" spc="-15" dirty="0" smtClean="0">
                <a:solidFill>
                  <a:schemeClr val="tx1"/>
                </a:solidFill>
                <a:ea typeface="Meiryo"/>
                <a:cs typeface="Meiryo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a typeface="Meiryo"/>
                <a:cs typeface="Meiryo"/>
              </a:rPr>
              <a:t>the </a:t>
            </a:r>
            <a:r>
              <a:rPr lang="en-US" sz="2400" spc="-5" dirty="0" smtClean="0">
                <a:solidFill>
                  <a:srgbClr val="FF0000"/>
                </a:solidFill>
                <a:ea typeface="Meiryo"/>
                <a:cs typeface="Meiryo"/>
              </a:rPr>
              <a:t>r</a:t>
            </a:r>
            <a:r>
              <a:rPr lang="en-US" sz="2400" dirty="0" smtClean="0">
                <a:solidFill>
                  <a:srgbClr val="FF0000"/>
                </a:solidFill>
                <a:ea typeface="Meiryo"/>
                <a:cs typeface="Meiryo"/>
              </a:rPr>
              <a:t>elation</a:t>
            </a:r>
            <a:r>
              <a:rPr lang="en-US" sz="2400" spc="-5" dirty="0" smtClean="0">
                <a:solidFill>
                  <a:srgbClr val="FF0000"/>
                </a:solidFill>
                <a:ea typeface="Meiryo"/>
                <a:cs typeface="Meiryo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ea typeface="Meiryo"/>
                <a:cs typeface="Meiryo"/>
              </a:rPr>
              <a:t>da</a:t>
            </a:r>
            <a:r>
              <a:rPr lang="en-US" sz="2400" spc="-5" dirty="0" smtClean="0">
                <a:solidFill>
                  <a:srgbClr val="FF0000"/>
                </a:solidFill>
                <a:ea typeface="Meiryo"/>
                <a:cs typeface="Meiryo"/>
              </a:rPr>
              <a:t>t</a:t>
            </a:r>
            <a:r>
              <a:rPr lang="en-US" sz="2400" spc="5" dirty="0" smtClean="0">
                <a:solidFill>
                  <a:srgbClr val="FF0000"/>
                </a:solidFill>
                <a:ea typeface="Meiryo"/>
                <a:cs typeface="Meiryo"/>
              </a:rPr>
              <a:t>a</a:t>
            </a:r>
            <a:r>
              <a:rPr lang="en-US" sz="2400" spc="-5" dirty="0" smtClean="0">
                <a:solidFill>
                  <a:srgbClr val="FF0000"/>
                </a:solidFill>
                <a:ea typeface="Meiryo"/>
                <a:cs typeface="Meiryo"/>
              </a:rPr>
              <a:t>b</a:t>
            </a:r>
            <a:r>
              <a:rPr lang="en-US" sz="2400" spc="5" dirty="0" smtClean="0">
                <a:solidFill>
                  <a:srgbClr val="FF0000"/>
                </a:solidFill>
                <a:ea typeface="Meiryo"/>
                <a:cs typeface="Meiryo"/>
              </a:rPr>
              <a:t>a</a:t>
            </a:r>
            <a:r>
              <a:rPr lang="en-US" sz="2400" spc="-5" dirty="0" smtClean="0">
                <a:solidFill>
                  <a:srgbClr val="FF0000"/>
                </a:solidFill>
                <a:ea typeface="Meiryo"/>
                <a:cs typeface="Meiryo"/>
              </a:rPr>
              <a:t>s</a:t>
            </a:r>
            <a:r>
              <a:rPr lang="en-US" sz="2400" dirty="0" smtClean="0">
                <a:solidFill>
                  <a:srgbClr val="FF0000"/>
                </a:solidFill>
                <a:ea typeface="Meiryo"/>
                <a:cs typeface="Meiryo"/>
              </a:rPr>
              <a:t>e</a:t>
            </a:r>
            <a:r>
              <a:rPr lang="en-US" sz="2400" spc="5" dirty="0" smtClean="0">
                <a:solidFill>
                  <a:srgbClr val="FF0000"/>
                </a:solidFill>
                <a:ea typeface="Meiryo"/>
                <a:cs typeface="Meiryo"/>
              </a:rPr>
              <a:t> </a:t>
            </a:r>
            <a:r>
              <a:rPr lang="en-US" sz="2400" spc="-5" dirty="0" smtClean="0">
                <a:solidFill>
                  <a:srgbClr val="FF0000"/>
                </a:solidFill>
                <a:ea typeface="Meiryo"/>
                <a:cs typeface="Meiryo"/>
              </a:rPr>
              <a:t>sch</a:t>
            </a:r>
            <a:r>
              <a:rPr lang="en-US" sz="2400" spc="5" dirty="0" smtClean="0">
                <a:solidFill>
                  <a:srgbClr val="FF0000"/>
                </a:solidFill>
                <a:ea typeface="Meiryo"/>
                <a:cs typeface="Meiryo"/>
              </a:rPr>
              <a:t>e</a:t>
            </a:r>
            <a:r>
              <a:rPr lang="en-US" sz="2400" spc="-5" dirty="0" smtClean="0">
                <a:solidFill>
                  <a:srgbClr val="FF0000"/>
                </a:solidFill>
                <a:ea typeface="Meiryo"/>
                <a:cs typeface="Meiryo"/>
              </a:rPr>
              <a:t>m</a:t>
            </a:r>
            <a:r>
              <a:rPr lang="en-US" sz="2400" dirty="0" smtClean="0">
                <a:solidFill>
                  <a:srgbClr val="FF0000"/>
                </a:solidFill>
                <a:ea typeface="Meiryo"/>
                <a:cs typeface="Meiryo"/>
              </a:rPr>
              <a:t>a </a:t>
            </a:r>
            <a:r>
              <a:rPr lang="en-US" sz="2400" dirty="0" smtClean="0">
                <a:solidFill>
                  <a:schemeClr val="tx1"/>
                </a:solidFill>
                <a:ea typeface="Meiryo"/>
                <a:cs typeface="Meiryo"/>
              </a:rPr>
              <a:t>corresponding to our</a:t>
            </a:r>
            <a:r>
              <a:rPr lang="en-US" sz="2400" spc="-25" dirty="0" smtClean="0">
                <a:solidFill>
                  <a:schemeClr val="tx1"/>
                </a:solidFill>
                <a:ea typeface="Meiryo"/>
                <a:cs typeface="Meiryo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a typeface="Meiryo"/>
                <a:cs typeface="Meiryo"/>
              </a:rPr>
              <a:t>example is the fol</a:t>
            </a:r>
            <a:r>
              <a:rPr lang="en-US" sz="2400" spc="-5" dirty="0" smtClean="0">
                <a:solidFill>
                  <a:schemeClr val="tx1"/>
                </a:solidFill>
                <a:ea typeface="Meiryo"/>
                <a:cs typeface="Meiryo"/>
              </a:rPr>
              <a:t>l</a:t>
            </a:r>
            <a:r>
              <a:rPr lang="en-US" sz="2400" dirty="0" smtClean="0">
                <a:solidFill>
                  <a:schemeClr val="tx1"/>
                </a:solidFill>
                <a:ea typeface="Meiryo"/>
                <a:cs typeface="Meiryo"/>
              </a:rPr>
              <a:t>owing:</a:t>
            </a:r>
            <a:endParaRPr lang="en-US" sz="1400" dirty="0" smtClean="0">
              <a:solidFill>
                <a:schemeClr val="tx1"/>
              </a:solidFill>
              <a:latin typeface="Times New Roman"/>
              <a:ea typeface="Meiryo"/>
              <a:cs typeface="Meiryo"/>
            </a:endParaRP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  <a:ea typeface="Times New Roman"/>
              </a:rPr>
              <a:t> </a:t>
            </a:r>
            <a:r>
              <a:rPr lang="en-US" sz="2400" dirty="0" smtClean="0">
                <a:solidFill>
                  <a:schemeClr val="tx1"/>
                </a:solidFill>
                <a:ea typeface="Times New Roman"/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  <a:ea typeface="Times New Roman"/>
              </a:rPr>
              <a:t>time</a:t>
            </a:r>
            <a:r>
              <a:rPr lang="en-US" sz="2400" b="1" spc="-25" dirty="0" smtClean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200" spc="5" dirty="0">
                <a:solidFill>
                  <a:schemeClr val="tx1"/>
                </a:solidFill>
                <a:ea typeface="Times New Roman"/>
              </a:rPr>
              <a:t>(</a:t>
            </a:r>
            <a:r>
              <a:rPr lang="en-US" sz="2200" spc="5" dirty="0" err="1">
                <a:solidFill>
                  <a:schemeClr val="tx1"/>
                </a:solidFill>
                <a:ea typeface="Times New Roman"/>
              </a:rPr>
              <a:t>ti</a:t>
            </a:r>
            <a:r>
              <a:rPr lang="en-US" sz="2200" spc="-5" dirty="0" err="1">
                <a:solidFill>
                  <a:schemeClr val="tx1"/>
                </a:solidFill>
                <a:ea typeface="Times New Roman"/>
              </a:rPr>
              <a:t>m</a:t>
            </a:r>
            <a:r>
              <a:rPr lang="en-US" sz="2200" spc="5" dirty="0" err="1">
                <a:solidFill>
                  <a:schemeClr val="tx1"/>
                </a:solidFill>
                <a:ea typeface="Times New Roman"/>
              </a:rPr>
              <a:t>e_key</a:t>
            </a:r>
            <a:r>
              <a:rPr lang="en-US" sz="2200" dirty="0">
                <a:solidFill>
                  <a:schemeClr val="tx1"/>
                </a:solidFill>
                <a:ea typeface="Times New Roman"/>
              </a:rPr>
              <a:t>,</a:t>
            </a:r>
            <a:r>
              <a:rPr lang="en-US" sz="2200" spc="-6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200" spc="5" dirty="0">
                <a:solidFill>
                  <a:schemeClr val="tx1"/>
                </a:solidFill>
                <a:ea typeface="Times New Roman"/>
              </a:rPr>
              <a:t>day</a:t>
            </a:r>
            <a:r>
              <a:rPr lang="en-US" sz="2200" dirty="0">
                <a:solidFill>
                  <a:schemeClr val="tx1"/>
                </a:solidFill>
                <a:ea typeface="Times New Roman"/>
              </a:rPr>
              <a:t>,</a:t>
            </a:r>
            <a:r>
              <a:rPr lang="en-US" sz="2200" spc="-2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200" spc="5" dirty="0" err="1">
                <a:solidFill>
                  <a:schemeClr val="tx1"/>
                </a:solidFill>
                <a:ea typeface="Times New Roman"/>
              </a:rPr>
              <a:t>day_of_</a:t>
            </a:r>
            <a:r>
              <a:rPr lang="en-US" sz="2200" spc="-5" dirty="0" err="1">
                <a:solidFill>
                  <a:schemeClr val="tx1"/>
                </a:solidFill>
                <a:ea typeface="Times New Roman"/>
              </a:rPr>
              <a:t>w</a:t>
            </a:r>
            <a:r>
              <a:rPr lang="en-US" sz="2200" spc="5" dirty="0" err="1">
                <a:solidFill>
                  <a:schemeClr val="tx1"/>
                </a:solidFill>
                <a:ea typeface="Times New Roman"/>
              </a:rPr>
              <a:t>eek</a:t>
            </a:r>
            <a:r>
              <a:rPr lang="en-US" sz="2200" dirty="0">
                <a:solidFill>
                  <a:schemeClr val="tx1"/>
                </a:solidFill>
                <a:ea typeface="Times New Roman"/>
              </a:rPr>
              <a:t>,</a:t>
            </a:r>
            <a:r>
              <a:rPr lang="en-US" sz="2200" spc="-8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200" dirty="0">
                <a:solidFill>
                  <a:schemeClr val="tx1"/>
                </a:solidFill>
                <a:ea typeface="Times New Roman"/>
              </a:rPr>
              <a:t>month,</a:t>
            </a:r>
            <a:r>
              <a:rPr lang="en-US" sz="2200" spc="-4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200" dirty="0">
                <a:solidFill>
                  <a:schemeClr val="tx1"/>
                </a:solidFill>
                <a:ea typeface="Times New Roman"/>
              </a:rPr>
              <a:t>quarter,</a:t>
            </a:r>
            <a:r>
              <a:rPr lang="en-US" sz="2200" spc="-4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200" dirty="0">
                <a:solidFill>
                  <a:schemeClr val="tx1"/>
                </a:solidFill>
                <a:ea typeface="Times New Roman"/>
              </a:rPr>
              <a:t>year)</a:t>
            </a:r>
            <a:endParaRPr lang="en-US" sz="22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990600" algn="l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  <a:ea typeface="Times New Roman"/>
              </a:rPr>
              <a:t>item</a:t>
            </a:r>
            <a:r>
              <a:rPr lang="en-US" sz="2400" b="1" spc="-2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spc="5" dirty="0">
                <a:solidFill>
                  <a:schemeClr val="tx1"/>
                </a:solidFill>
                <a:ea typeface="Times New Roman"/>
              </a:rPr>
              <a:t>(</a:t>
            </a:r>
            <a:r>
              <a:rPr lang="en-US" sz="2400" spc="5" dirty="0" err="1">
                <a:solidFill>
                  <a:schemeClr val="tx1"/>
                </a:solidFill>
                <a:ea typeface="Times New Roman"/>
              </a:rPr>
              <a:t>item_key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,</a:t>
            </a:r>
            <a:r>
              <a:rPr lang="en-US" sz="2400" spc="-6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spc="5" dirty="0" err="1">
                <a:solidFill>
                  <a:schemeClr val="tx1"/>
                </a:solidFill>
                <a:ea typeface="Times New Roman"/>
              </a:rPr>
              <a:t>item_name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,</a:t>
            </a:r>
            <a:r>
              <a:rPr lang="en-US" sz="2400" spc="-6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spc="5" dirty="0">
                <a:solidFill>
                  <a:schemeClr val="tx1"/>
                </a:solidFill>
                <a:ea typeface="Times New Roman"/>
              </a:rPr>
              <a:t>brand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,</a:t>
            </a:r>
            <a:r>
              <a:rPr lang="en-US" sz="2400" spc="-4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type,</a:t>
            </a:r>
            <a:r>
              <a:rPr lang="en-US" sz="2400" spc="-3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supp</a:t>
            </a:r>
            <a:r>
              <a:rPr lang="en-US" sz="2400" spc="-5" dirty="0">
                <a:solidFill>
                  <a:schemeClr val="tx1"/>
                </a:solidFill>
                <a:ea typeface="Times New Roman"/>
              </a:rPr>
              <a:t>l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ier(</a:t>
            </a:r>
            <a:r>
              <a:rPr lang="en-US" sz="2400" spc="-5" dirty="0" err="1">
                <a:solidFill>
                  <a:schemeClr val="tx1"/>
                </a:solidFill>
                <a:ea typeface="Times New Roman"/>
              </a:rPr>
              <a:t>s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upplier_key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, </a:t>
            </a:r>
            <a:r>
              <a:rPr lang="en-US" sz="2400" spc="5" dirty="0" err="1">
                <a:solidFill>
                  <a:schemeClr val="tx1"/>
                </a:solidFill>
                <a:ea typeface="Times New Roman"/>
              </a:rPr>
              <a:t>supp</a:t>
            </a:r>
            <a:r>
              <a:rPr lang="en-US" sz="2400" spc="-5" dirty="0" err="1">
                <a:solidFill>
                  <a:schemeClr val="tx1"/>
                </a:solidFill>
                <a:ea typeface="Times New Roman"/>
              </a:rPr>
              <a:t>l</a:t>
            </a:r>
            <a:r>
              <a:rPr lang="en-US" sz="2400" spc="5" dirty="0" err="1">
                <a:solidFill>
                  <a:schemeClr val="tx1"/>
                </a:solidFill>
                <a:ea typeface="Times New Roman"/>
              </a:rPr>
              <a:t>ier_</a:t>
            </a:r>
            <a:r>
              <a:rPr lang="en-US" sz="2400" spc="-5" dirty="0" err="1">
                <a:solidFill>
                  <a:schemeClr val="tx1"/>
                </a:solidFill>
                <a:ea typeface="Times New Roman"/>
              </a:rPr>
              <a:t>t</a:t>
            </a:r>
            <a:r>
              <a:rPr lang="en-US" sz="2400" spc="5" dirty="0" err="1">
                <a:solidFill>
                  <a:schemeClr val="tx1"/>
                </a:solidFill>
                <a:ea typeface="Times New Roman"/>
              </a:rPr>
              <a:t>ype</a:t>
            </a:r>
            <a:r>
              <a:rPr lang="en-US" sz="2400" spc="5" dirty="0">
                <a:solidFill>
                  <a:schemeClr val="tx1"/>
                </a:solidFill>
                <a:ea typeface="Times New Roman"/>
              </a:rPr>
              <a:t>))</a:t>
            </a:r>
            <a:endParaRPr lang="en-US" sz="1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990600" algn="l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  <a:ea typeface="Times New Roman"/>
              </a:rPr>
              <a:t>branch</a:t>
            </a:r>
            <a:r>
              <a:rPr lang="en-US" sz="2400" b="1" spc="-4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(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branch_key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,</a:t>
            </a:r>
            <a:r>
              <a:rPr lang="en-US" sz="2400" spc="-7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branch_name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,</a:t>
            </a:r>
            <a:r>
              <a:rPr lang="en-US" sz="2400" spc="-8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branch_type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)</a:t>
            </a:r>
            <a:endParaRPr lang="en-US" sz="1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990600" algn="l">
              <a:lnSpc>
                <a:spcPct val="115000"/>
              </a:lnSpc>
              <a:spcAft>
                <a:spcPts val="0"/>
              </a:spcAft>
            </a:pPr>
            <a:r>
              <a:rPr lang="en-US" sz="2400" b="1" spc="5" dirty="0">
                <a:solidFill>
                  <a:schemeClr val="tx1"/>
                </a:solidFill>
                <a:ea typeface="Times New Roman"/>
              </a:rPr>
              <a:t>locatio</a:t>
            </a:r>
            <a:r>
              <a:rPr lang="en-US" sz="2400" b="1" dirty="0">
                <a:solidFill>
                  <a:schemeClr val="tx1"/>
                </a:solidFill>
                <a:ea typeface="Times New Roman"/>
              </a:rPr>
              <a:t>n</a:t>
            </a:r>
            <a:r>
              <a:rPr lang="en-US" sz="2400" b="1" spc="-4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(</a:t>
            </a:r>
            <a:r>
              <a:rPr lang="en-US" sz="2400" spc="-5" dirty="0" err="1">
                <a:solidFill>
                  <a:schemeClr val="tx1"/>
                </a:solidFill>
                <a:ea typeface="Times New Roman"/>
              </a:rPr>
              <a:t>l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ocation_key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,</a:t>
            </a:r>
            <a:r>
              <a:rPr lang="en-US" sz="2400" spc="-8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street,</a:t>
            </a:r>
            <a:r>
              <a:rPr lang="en-US" sz="2400" spc="-3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city,</a:t>
            </a:r>
            <a:r>
              <a:rPr lang="en-US" sz="2400" spc="-3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prov</a:t>
            </a:r>
            <a:r>
              <a:rPr lang="en-US" sz="2400" spc="-5" dirty="0" err="1">
                <a:solidFill>
                  <a:schemeClr val="tx1"/>
                </a:solidFill>
                <a:ea typeface="Times New Roman"/>
              </a:rPr>
              <a:t>i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nce_or_state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,</a:t>
            </a:r>
            <a:r>
              <a:rPr lang="en-US" sz="2400" spc="-10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country) </a:t>
            </a:r>
            <a:endParaRPr lang="en-US" sz="2400" dirty="0" smtClean="0">
              <a:solidFill>
                <a:schemeClr val="tx1"/>
              </a:solidFill>
              <a:ea typeface="Times New Roman"/>
            </a:endParaRPr>
          </a:p>
          <a:p>
            <a:pPr marL="990600" algn="l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chemeClr val="tx1"/>
                </a:solidFill>
                <a:ea typeface="Times New Roman"/>
              </a:rPr>
              <a:t>sales</a:t>
            </a:r>
            <a:r>
              <a:rPr lang="en-US" sz="2400" b="1" spc="-30" dirty="0" smtClean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(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ti</a:t>
            </a:r>
            <a:r>
              <a:rPr lang="en-US" sz="2400" spc="-5" dirty="0" err="1">
                <a:solidFill>
                  <a:schemeClr val="tx1"/>
                </a:solidFill>
                <a:ea typeface="Times New Roman"/>
              </a:rPr>
              <a:t>m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e_key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,</a:t>
            </a:r>
            <a:r>
              <a:rPr lang="en-US" sz="2400" spc="-6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item_key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,</a:t>
            </a:r>
            <a:r>
              <a:rPr lang="en-US" sz="2400" spc="-5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b</a:t>
            </a:r>
            <a:r>
              <a:rPr lang="en-US" sz="2400" spc="5" dirty="0" err="1">
                <a:solidFill>
                  <a:schemeClr val="tx1"/>
                </a:solidFill>
                <a:ea typeface="Times New Roman"/>
              </a:rPr>
              <a:t>r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anch_key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,</a:t>
            </a:r>
            <a:r>
              <a:rPr lang="en-US" sz="2400" spc="-7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location_key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, </a:t>
            </a:r>
            <a:r>
              <a:rPr lang="en-US" sz="2400" spc="5" dirty="0" err="1">
                <a:solidFill>
                  <a:schemeClr val="tx1"/>
                </a:solidFill>
                <a:ea typeface="Times New Roman"/>
              </a:rPr>
              <a:t>nu</a:t>
            </a:r>
            <a:r>
              <a:rPr lang="en-US" sz="2400" spc="-5" dirty="0" err="1">
                <a:solidFill>
                  <a:schemeClr val="tx1"/>
                </a:solidFill>
                <a:ea typeface="Times New Roman"/>
              </a:rPr>
              <a:t>m</a:t>
            </a:r>
            <a:r>
              <a:rPr lang="en-US" sz="2400" spc="5" dirty="0" err="1">
                <a:solidFill>
                  <a:schemeClr val="tx1"/>
                </a:solidFill>
                <a:ea typeface="Times New Roman"/>
              </a:rPr>
              <a:t>ber_of_un</a:t>
            </a:r>
            <a:r>
              <a:rPr lang="en-US" sz="2400" spc="-5" dirty="0" err="1">
                <a:solidFill>
                  <a:schemeClr val="tx1"/>
                </a:solidFill>
                <a:ea typeface="Times New Roman"/>
              </a:rPr>
              <a:t>i</a:t>
            </a:r>
            <a:r>
              <a:rPr lang="en-US" sz="2400" spc="5" dirty="0" err="1">
                <a:solidFill>
                  <a:schemeClr val="tx1"/>
                </a:solidFill>
                <a:ea typeface="Times New Roman"/>
              </a:rPr>
              <a:t>t_</a:t>
            </a:r>
            <a:r>
              <a:rPr lang="en-US" sz="2400" spc="-5" dirty="0" err="1">
                <a:solidFill>
                  <a:schemeClr val="tx1"/>
                </a:solidFill>
                <a:ea typeface="Times New Roman"/>
              </a:rPr>
              <a:t>s</a:t>
            </a:r>
            <a:r>
              <a:rPr lang="en-US" sz="2400" spc="5" dirty="0" err="1">
                <a:solidFill>
                  <a:schemeClr val="tx1"/>
                </a:solidFill>
                <a:ea typeface="Times New Roman"/>
              </a:rPr>
              <a:t>o</a:t>
            </a:r>
            <a:r>
              <a:rPr lang="en-US" sz="2400" spc="-5" dirty="0" err="1">
                <a:solidFill>
                  <a:schemeClr val="tx1"/>
                </a:solidFill>
                <a:ea typeface="Times New Roman"/>
              </a:rPr>
              <a:t>l</a:t>
            </a:r>
            <a:r>
              <a:rPr lang="en-US" sz="2400" spc="5" dirty="0" err="1">
                <a:solidFill>
                  <a:schemeClr val="tx1"/>
                </a:solidFill>
                <a:ea typeface="Times New Roman"/>
              </a:rPr>
              <a:t>d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,</a:t>
            </a:r>
            <a:r>
              <a:rPr lang="en-US" sz="2400" spc="-12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spc="5" dirty="0">
                <a:solidFill>
                  <a:schemeClr val="tx1"/>
                </a:solidFill>
                <a:ea typeface="Times New Roman"/>
              </a:rPr>
              <a:t>price)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 </a:t>
            </a:r>
            <a:endParaRPr lang="en-US" sz="1400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90416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838199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5.6. How to compute data cube measures?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924800" cy="5105400"/>
          </a:xfrm>
        </p:spPr>
        <p:txBody>
          <a:bodyPr>
            <a:normAutofit fontScale="92500" lnSpcReduction="10000"/>
          </a:bodyPr>
          <a:lstStyle/>
          <a:p>
            <a:pPr marL="342900" lvl="0" indent="-342900" algn="l">
              <a:lnSpc>
                <a:spcPct val="115000"/>
              </a:lnSpc>
              <a:buFont typeface="Calibri"/>
              <a:buChar char="•"/>
            </a:pPr>
            <a:r>
              <a:rPr lang="en-US" sz="2400" dirty="0">
                <a:solidFill>
                  <a:schemeClr val="tx1"/>
                </a:solidFill>
                <a:ea typeface="Meiryo"/>
                <a:cs typeface="Meiryo"/>
              </a:rPr>
              <a:t>Let us</a:t>
            </a:r>
            <a:r>
              <a:rPr lang="en-US" sz="2400" spc="-15" dirty="0">
                <a:solidFill>
                  <a:schemeClr val="tx1"/>
                </a:solidFill>
                <a:ea typeface="Meiryo"/>
                <a:cs typeface="Meiryo"/>
              </a:rPr>
              <a:t> </a:t>
            </a:r>
            <a:r>
              <a:rPr lang="en-US" sz="2400" spc="-5" dirty="0">
                <a:solidFill>
                  <a:schemeClr val="tx1"/>
                </a:solidFill>
                <a:ea typeface="Meiryo"/>
                <a:cs typeface="Meiryo"/>
              </a:rPr>
              <a:t>t</a:t>
            </a:r>
            <a:r>
              <a:rPr lang="en-US" sz="2400" dirty="0">
                <a:solidFill>
                  <a:schemeClr val="tx1"/>
                </a:solidFill>
                <a:ea typeface="Meiryo"/>
                <a:cs typeface="Meiryo"/>
              </a:rPr>
              <a:t>hen</a:t>
            </a:r>
            <a:r>
              <a:rPr lang="en-US" sz="2400" spc="-10" dirty="0">
                <a:solidFill>
                  <a:schemeClr val="tx1"/>
                </a:solidFill>
                <a:ea typeface="Meiryo"/>
                <a:cs typeface="Meiryo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Meiryo"/>
                <a:cs typeface="Meiryo"/>
              </a:rPr>
              <a:t>compute the </a:t>
            </a:r>
            <a:r>
              <a:rPr lang="en-US" sz="2400" spc="-5" dirty="0">
                <a:solidFill>
                  <a:schemeClr val="tx1"/>
                </a:solidFill>
                <a:ea typeface="Meiryo"/>
                <a:cs typeface="Meiryo"/>
              </a:rPr>
              <a:t>t</a:t>
            </a:r>
            <a:r>
              <a:rPr lang="en-US" sz="2400" spc="5" dirty="0">
                <a:solidFill>
                  <a:schemeClr val="tx1"/>
                </a:solidFill>
                <a:ea typeface="Meiryo"/>
                <a:cs typeface="Meiryo"/>
              </a:rPr>
              <a:t>w</a:t>
            </a:r>
            <a:r>
              <a:rPr lang="en-US" sz="2400" dirty="0">
                <a:solidFill>
                  <a:schemeClr val="tx1"/>
                </a:solidFill>
                <a:ea typeface="Meiryo"/>
                <a:cs typeface="Meiryo"/>
              </a:rPr>
              <a:t>o</a:t>
            </a:r>
            <a:r>
              <a:rPr lang="en-US" sz="2400" spc="-20" dirty="0">
                <a:solidFill>
                  <a:schemeClr val="tx1"/>
                </a:solidFill>
                <a:ea typeface="Meiryo"/>
                <a:cs typeface="Meiryo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Meiryo"/>
                <a:cs typeface="Meiryo"/>
              </a:rPr>
              <a:t>measures we have in our</a:t>
            </a:r>
            <a:r>
              <a:rPr lang="en-US" sz="2400" spc="-20" dirty="0">
                <a:solidFill>
                  <a:schemeClr val="tx1"/>
                </a:solidFill>
                <a:ea typeface="Meiryo"/>
                <a:cs typeface="Meiryo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Meiryo"/>
                <a:cs typeface="Meiryo"/>
              </a:rPr>
              <a:t>data</a:t>
            </a:r>
            <a:endParaRPr lang="en-US" sz="1400" dirty="0">
              <a:solidFill>
                <a:schemeClr val="tx1"/>
              </a:solidFill>
              <a:latin typeface="Times New Roman"/>
              <a:ea typeface="Meiryo"/>
              <a:cs typeface="Meiryo"/>
            </a:endParaRPr>
          </a:p>
          <a:p>
            <a:pPr marL="520700" algn="l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  <a:ea typeface="Times New Roman"/>
              </a:rPr>
              <a:t>cube: 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do</a:t>
            </a:r>
            <a:r>
              <a:rPr lang="en-US" sz="2400" spc="-5" dirty="0" err="1">
                <a:solidFill>
                  <a:schemeClr val="tx1"/>
                </a:solidFill>
                <a:ea typeface="Times New Roman"/>
              </a:rPr>
              <a:t>l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lar</a:t>
            </a:r>
            <a:r>
              <a:rPr lang="en-US" sz="2400" spc="-5" dirty="0" err="1">
                <a:solidFill>
                  <a:schemeClr val="tx1"/>
                </a:solidFill>
                <a:ea typeface="Times New Roman"/>
              </a:rPr>
              <a:t>s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_</a:t>
            </a:r>
            <a:r>
              <a:rPr lang="en-US" sz="2400" spc="-5" dirty="0" err="1">
                <a:solidFill>
                  <a:schemeClr val="tx1"/>
                </a:solidFill>
                <a:ea typeface="Times New Roman"/>
              </a:rPr>
              <a:t>s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old</a:t>
            </a:r>
            <a:r>
              <a:rPr lang="en-US" sz="2400" spc="-1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and 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units_sold</a:t>
            </a:r>
            <a:endParaRPr lang="en-US" sz="1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977900" algn="l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  <a:ea typeface="Times New Roman"/>
              </a:rPr>
              <a:t>select 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s.time_key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, 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s.item_k</a:t>
            </a:r>
            <a:r>
              <a:rPr lang="en-US" sz="2400" spc="10" dirty="0" err="1">
                <a:solidFill>
                  <a:schemeClr val="tx1"/>
                </a:solidFill>
                <a:ea typeface="Times New Roman"/>
              </a:rPr>
              <a:t>e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y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,</a:t>
            </a:r>
            <a:r>
              <a:rPr lang="en-US" sz="2400" spc="-1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s.branch_key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,</a:t>
            </a:r>
            <a:endParaRPr lang="en-US" sz="1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1435100" indent="50800" algn="l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s.location_key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, sum(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s.number_of_units_sold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*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s.price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), sum(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s.number_of_units_sold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)</a:t>
            </a:r>
            <a:endParaRPr lang="en-US" sz="1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977900" algn="l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  <a:ea typeface="Times New Roman"/>
              </a:rPr>
              <a:t>from</a:t>
            </a:r>
            <a:r>
              <a:rPr lang="en-US" sz="2400" b="1" spc="-3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time</a:t>
            </a:r>
            <a:r>
              <a:rPr lang="en-US" sz="2400" spc="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t, item</a:t>
            </a:r>
            <a:r>
              <a:rPr lang="en-US" sz="2400" spc="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i, bran</a:t>
            </a:r>
            <a:r>
              <a:rPr lang="en-US" sz="2400" spc="5" dirty="0">
                <a:solidFill>
                  <a:schemeClr val="tx1"/>
                </a:solidFill>
                <a:ea typeface="Times New Roman"/>
              </a:rPr>
              <a:t>c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h</a:t>
            </a:r>
            <a:r>
              <a:rPr lang="en-US" sz="2400" spc="-1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spc="5" dirty="0">
                <a:solidFill>
                  <a:schemeClr val="tx1"/>
                </a:solidFill>
                <a:ea typeface="Times New Roman"/>
              </a:rPr>
              <a:t>b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,</a:t>
            </a:r>
            <a:r>
              <a:rPr lang="en-US" sz="2400" spc="-1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lo</a:t>
            </a:r>
            <a:r>
              <a:rPr lang="en-US" sz="2400" spc="5" dirty="0">
                <a:solidFill>
                  <a:schemeClr val="tx1"/>
                </a:solidFill>
                <a:ea typeface="Times New Roman"/>
              </a:rPr>
              <a:t>ca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tion</a:t>
            </a:r>
            <a:r>
              <a:rPr lang="en-US" sz="2400" spc="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l, s</a:t>
            </a:r>
            <a:r>
              <a:rPr lang="en-US" sz="2400" spc="5" dirty="0">
                <a:solidFill>
                  <a:schemeClr val="tx1"/>
                </a:solidFill>
                <a:ea typeface="Times New Roman"/>
              </a:rPr>
              <a:t>a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l</a:t>
            </a:r>
            <a:r>
              <a:rPr lang="en-US" sz="2400" spc="5" dirty="0">
                <a:solidFill>
                  <a:schemeClr val="tx1"/>
                </a:solidFill>
                <a:ea typeface="Times New Roman"/>
              </a:rPr>
              <a:t>e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s</a:t>
            </a:r>
            <a:r>
              <a:rPr lang="en-US" sz="2400" spc="-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s</a:t>
            </a:r>
            <a:endParaRPr lang="en-US" sz="1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977900" algn="l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  <a:ea typeface="Times New Roman"/>
              </a:rPr>
              <a:t>where</a:t>
            </a:r>
            <a:r>
              <a:rPr lang="en-US" sz="2400" b="1" spc="-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s.</a:t>
            </a:r>
            <a:r>
              <a:rPr lang="en-US" sz="2400" spc="-5" dirty="0" err="1">
                <a:solidFill>
                  <a:schemeClr val="tx1"/>
                </a:solidFill>
                <a:ea typeface="Times New Roman"/>
              </a:rPr>
              <a:t>t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ime_key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 = 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t.t</a:t>
            </a:r>
            <a:r>
              <a:rPr lang="en-US" sz="2400" spc="-5" dirty="0" err="1">
                <a:solidFill>
                  <a:schemeClr val="tx1"/>
                </a:solidFill>
                <a:ea typeface="Times New Roman"/>
              </a:rPr>
              <a:t>i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me_key</a:t>
            </a:r>
            <a:endParaRPr lang="en-US" sz="1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1485900" algn="l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  <a:ea typeface="Times New Roman"/>
              </a:rPr>
              <a:t>and 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s.item_key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 = 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i.item_key</a:t>
            </a:r>
            <a:endParaRPr lang="en-US" sz="1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1485900" algn="l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  <a:ea typeface="Times New Roman"/>
              </a:rPr>
              <a:t>and 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s.branch_key</a:t>
            </a:r>
            <a:r>
              <a:rPr lang="en-US" sz="2400" spc="-8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= 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b.branch_key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 </a:t>
            </a:r>
            <a:endParaRPr lang="en-US" sz="2400" dirty="0" smtClean="0">
              <a:solidFill>
                <a:schemeClr val="tx1"/>
              </a:solidFill>
              <a:ea typeface="Times New Roman"/>
            </a:endParaRPr>
          </a:p>
          <a:p>
            <a:pPr marL="1485900" algn="l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ea typeface="Times New Roman"/>
              </a:rPr>
              <a:t>and 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s.location_key</a:t>
            </a:r>
            <a:r>
              <a:rPr lang="en-US" sz="2400" spc="-1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= 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l.location_key</a:t>
            </a:r>
            <a:endParaRPr lang="en-US" sz="1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1892300" indent="-914400" algn="l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  <a:ea typeface="Times New Roman"/>
              </a:rPr>
              <a:t>group</a:t>
            </a:r>
            <a:r>
              <a:rPr lang="en-US" sz="2400" b="1" spc="-4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b="1" dirty="0">
                <a:solidFill>
                  <a:schemeClr val="tx1"/>
                </a:solidFill>
                <a:ea typeface="Times New Roman"/>
              </a:rPr>
              <a:t>by </a:t>
            </a:r>
            <a:r>
              <a:rPr lang="en-US" sz="2400" b="1" spc="39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s.time_key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, 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s.item_</a:t>
            </a:r>
            <a:r>
              <a:rPr lang="en-US" sz="2400" spc="5" dirty="0" err="1">
                <a:solidFill>
                  <a:schemeClr val="tx1"/>
                </a:solidFill>
                <a:ea typeface="Times New Roman"/>
              </a:rPr>
              <a:t>k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ey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, </a:t>
            </a:r>
            <a:r>
              <a:rPr lang="en-US" sz="2400" dirty="0" err="1">
                <a:solidFill>
                  <a:schemeClr val="tx1"/>
                </a:solidFill>
                <a:ea typeface="Times New Roman"/>
              </a:rPr>
              <a:t>s.branch_key</a:t>
            </a:r>
            <a:r>
              <a:rPr lang="en-US" sz="2400" dirty="0">
                <a:solidFill>
                  <a:schemeClr val="tx1"/>
                </a:solidFill>
                <a:ea typeface="Times New Roman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ea typeface="Times New Roman"/>
              </a:rPr>
              <a:t>s.locat</a:t>
            </a:r>
            <a:r>
              <a:rPr lang="en-US" sz="2400" spc="-5" dirty="0" err="1" smtClean="0">
                <a:solidFill>
                  <a:schemeClr val="tx1"/>
                </a:solidFill>
                <a:ea typeface="Times New Roman"/>
              </a:rPr>
              <a:t>i</a:t>
            </a:r>
            <a:r>
              <a:rPr lang="en-US" sz="2400" dirty="0" err="1" smtClean="0">
                <a:solidFill>
                  <a:schemeClr val="tx1"/>
                </a:solidFill>
                <a:ea typeface="Times New Roman"/>
              </a:rPr>
              <a:t>on_key</a:t>
            </a:r>
            <a:endParaRPr lang="en-US" sz="1400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00490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838199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A Sample data cube: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924800" cy="5105400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</a:pPr>
            <a:r>
              <a:rPr lang="en-US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00013"/>
            <a:ext cx="7702699" cy="449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9313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838199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5.6. How to compute data cube measures?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924800" cy="5105400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ea typeface="Meiryo"/>
                <a:cs typeface="Meiryo"/>
              </a:rPr>
              <a:t>•</a:t>
            </a:r>
            <a:r>
              <a:rPr lang="en-US" spc="405" dirty="0">
                <a:solidFill>
                  <a:schemeClr val="tx1"/>
                </a:solidFill>
                <a:ea typeface="Meiryo"/>
                <a:cs typeface="Meiryo"/>
              </a:rPr>
              <a:t> </a:t>
            </a:r>
            <a:r>
              <a:rPr lang="en-US" dirty="0">
                <a:solidFill>
                  <a:srgbClr val="FF0000"/>
                </a:solidFill>
                <a:ea typeface="Times New Roman"/>
              </a:rPr>
              <a:t>Relationship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 between “da</a:t>
            </a:r>
            <a:r>
              <a:rPr lang="en-US" spc="-20" dirty="0">
                <a:solidFill>
                  <a:schemeClr val="tx1"/>
                </a:solidFill>
                <a:ea typeface="Times New Roman"/>
              </a:rPr>
              <a:t>t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a cube” and “group</a:t>
            </a:r>
            <a:r>
              <a:rPr lang="en-US" spc="-4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by”?</a:t>
            </a:r>
            <a:endParaRPr lang="en-US" sz="1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ea typeface="Times New Roman"/>
              </a:rPr>
              <a:t> </a:t>
            </a:r>
            <a:endParaRPr lang="en-US" sz="1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742950" lvl="1" indent="-285750" algn="l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en-US" dirty="0">
                <a:solidFill>
                  <a:schemeClr val="tx1"/>
                </a:solidFill>
                <a:ea typeface="Times New Roman"/>
              </a:rPr>
              <a:t>The above que</a:t>
            </a:r>
            <a:r>
              <a:rPr lang="en-US" spc="-5" dirty="0">
                <a:solidFill>
                  <a:schemeClr val="tx1"/>
                </a:solidFill>
                <a:ea typeface="Times New Roman"/>
              </a:rPr>
              <a:t>r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y</a:t>
            </a:r>
            <a:r>
              <a:rPr lang="en-US" spc="-3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cor</a:t>
            </a:r>
            <a:r>
              <a:rPr lang="en-US" spc="-5" dirty="0">
                <a:solidFill>
                  <a:schemeClr val="tx1"/>
                </a:solidFill>
                <a:ea typeface="Times New Roman"/>
              </a:rPr>
              <a:t>r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e</a:t>
            </a:r>
            <a:r>
              <a:rPr lang="en-US" spc="-5" dirty="0">
                <a:solidFill>
                  <a:schemeClr val="tx1"/>
                </a:solidFill>
                <a:ea typeface="Times New Roman"/>
              </a:rPr>
              <a:t>s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ponds</a:t>
            </a:r>
            <a:r>
              <a:rPr lang="en-US" spc="-6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pc="-5" dirty="0">
                <a:solidFill>
                  <a:schemeClr val="tx1"/>
                </a:solidFill>
                <a:ea typeface="Times New Roman"/>
              </a:rPr>
              <a:t>t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o</a:t>
            </a:r>
            <a:r>
              <a:rPr lang="en-US" spc="-5" dirty="0">
                <a:solidFill>
                  <a:schemeClr val="tx1"/>
                </a:solidFill>
                <a:ea typeface="Times New Roman"/>
              </a:rPr>
              <a:t> t</a:t>
            </a:r>
            <a:r>
              <a:rPr lang="en-US" spc="5" dirty="0">
                <a:solidFill>
                  <a:schemeClr val="tx1"/>
                </a:solidFill>
                <a:ea typeface="Times New Roman"/>
              </a:rPr>
              <a:t>h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e</a:t>
            </a:r>
            <a:r>
              <a:rPr lang="en-US" spc="-1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base </a:t>
            </a:r>
            <a:r>
              <a:rPr lang="en-US" dirty="0">
                <a:solidFill>
                  <a:srgbClr val="FF0000"/>
                </a:solidFill>
                <a:ea typeface="Times New Roman"/>
              </a:rPr>
              <a:t>cuboid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.</a:t>
            </a:r>
            <a:endParaRPr lang="en-US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742950" lvl="1" indent="-285750" algn="l">
              <a:lnSpc>
                <a:spcPct val="115000"/>
              </a:lnSpc>
              <a:spcAft>
                <a:spcPts val="0"/>
              </a:spcAft>
              <a:buFont typeface="Courier New"/>
              <a:buChar char="o"/>
              <a:tabLst>
                <a:tab pos="1206500" algn="l"/>
              </a:tabLst>
            </a:pPr>
            <a:r>
              <a:rPr lang="en-US" dirty="0">
                <a:solidFill>
                  <a:schemeClr val="tx1"/>
                </a:solidFill>
                <a:ea typeface="Times New Roman"/>
              </a:rPr>
              <a:t>By </a:t>
            </a:r>
            <a:r>
              <a:rPr lang="en-US" dirty="0">
                <a:solidFill>
                  <a:srgbClr val="FF0000"/>
                </a:solidFill>
                <a:ea typeface="Times New Roman"/>
              </a:rPr>
              <a:t>changing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 the g</a:t>
            </a:r>
            <a:r>
              <a:rPr lang="en-US" spc="-5" dirty="0">
                <a:solidFill>
                  <a:schemeClr val="tx1"/>
                </a:solidFill>
                <a:ea typeface="Times New Roman"/>
              </a:rPr>
              <a:t>r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oup</a:t>
            </a:r>
            <a:r>
              <a:rPr lang="en-US" spc="-3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by</a:t>
            </a:r>
            <a:r>
              <a:rPr lang="en-US" spc="-3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dirty="0">
                <a:solidFill>
                  <a:srgbClr val="FF0000"/>
                </a:solidFill>
                <a:ea typeface="Times New Roman"/>
              </a:rPr>
              <a:t>c</a:t>
            </a:r>
            <a:r>
              <a:rPr lang="en-US" spc="-5" dirty="0">
                <a:solidFill>
                  <a:srgbClr val="FF0000"/>
                </a:solidFill>
                <a:ea typeface="Times New Roman"/>
              </a:rPr>
              <a:t>l</a:t>
            </a:r>
            <a:r>
              <a:rPr lang="en-US" dirty="0">
                <a:solidFill>
                  <a:srgbClr val="FF0000"/>
                </a:solidFill>
                <a:ea typeface="Times New Roman"/>
              </a:rPr>
              <a:t>ause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 in our</a:t>
            </a:r>
            <a:r>
              <a:rPr lang="en-US" spc="-2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que</a:t>
            </a:r>
            <a:r>
              <a:rPr lang="en-US" spc="-5" dirty="0">
                <a:solidFill>
                  <a:schemeClr val="tx1"/>
                </a:solidFill>
                <a:ea typeface="Times New Roman"/>
              </a:rPr>
              <a:t>r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y,</a:t>
            </a:r>
            <a:r>
              <a:rPr lang="en-US" spc="-4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we may generate other cuboids.</a:t>
            </a:r>
            <a:endParaRPr lang="en-US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742950" lvl="1" indent="-285750" algn="l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en-US" dirty="0">
                <a:solidFill>
                  <a:schemeClr val="tx1"/>
                </a:solidFill>
                <a:ea typeface="Times New Roman"/>
              </a:rPr>
              <a:t>What is query</a:t>
            </a:r>
            <a:r>
              <a:rPr lang="en-US" spc="-3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for</a:t>
            </a:r>
            <a:r>
              <a:rPr lang="en-US" spc="-2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the</a:t>
            </a:r>
            <a:r>
              <a:rPr lang="en-US" spc="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0-D</a:t>
            </a:r>
            <a:r>
              <a:rPr lang="en-US" spc="-2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cuboid or</a:t>
            </a:r>
            <a:r>
              <a:rPr lang="en-US" spc="-1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dirty="0">
                <a:solidFill>
                  <a:schemeClr val="tx1"/>
                </a:solidFill>
                <a:ea typeface="Times New Roman"/>
              </a:rPr>
              <a:t>apex? </a:t>
            </a:r>
            <a:endParaRPr lang="en-US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lvl="0" algn="l">
              <a:lnSpc>
                <a:spcPct val="115000"/>
              </a:lnSpc>
            </a:pPr>
            <a:endParaRPr lang="en-US" sz="1400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35968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838200"/>
          </a:xfrm>
          <a:solidFill>
            <a:srgbClr val="FFCC99"/>
          </a:solidFill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7030A0"/>
                </a:solidFill>
              </a:rPr>
              <a:t>Understanding a Data Warehouse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077200" cy="5181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800" dirty="0" smtClean="0"/>
              <a:t>A data warehouse is a </a:t>
            </a:r>
            <a:r>
              <a:rPr lang="en-US" sz="2800" dirty="0" smtClean="0">
                <a:solidFill>
                  <a:srgbClr val="FF0000"/>
                </a:solidFill>
              </a:rPr>
              <a:t>database</a:t>
            </a:r>
            <a:r>
              <a:rPr lang="en-US" sz="2800" dirty="0" smtClean="0"/>
              <a:t>, which is </a:t>
            </a:r>
            <a:r>
              <a:rPr lang="en-US" sz="2800" dirty="0" smtClean="0">
                <a:solidFill>
                  <a:srgbClr val="FF0000"/>
                </a:solidFill>
              </a:rPr>
              <a:t>kept separate </a:t>
            </a:r>
            <a:r>
              <a:rPr lang="en-US" sz="2800" dirty="0" smtClean="0"/>
              <a:t>from the organization's </a:t>
            </a:r>
            <a:r>
              <a:rPr lang="en-US" sz="2800" dirty="0" smtClean="0">
                <a:solidFill>
                  <a:srgbClr val="FF0000"/>
                </a:solidFill>
              </a:rPr>
              <a:t>operational database</a:t>
            </a:r>
            <a:r>
              <a:rPr lang="en-US" sz="2800" dirty="0" smtClean="0"/>
              <a:t>. </a:t>
            </a:r>
          </a:p>
          <a:p>
            <a:pPr eaLnBrk="1" hangingPunct="1">
              <a:defRPr/>
            </a:pPr>
            <a:r>
              <a:rPr lang="en-US" sz="2800" dirty="0" smtClean="0"/>
              <a:t>There is </a:t>
            </a:r>
            <a:r>
              <a:rPr lang="en-US" sz="2800" dirty="0" smtClean="0">
                <a:solidFill>
                  <a:srgbClr val="FF0000"/>
                </a:solidFill>
              </a:rPr>
              <a:t>no frequent </a:t>
            </a:r>
            <a:r>
              <a:rPr lang="en-US" sz="2800" dirty="0" smtClean="0"/>
              <a:t>updating done in a data warehouse.</a:t>
            </a:r>
          </a:p>
          <a:p>
            <a:pPr eaLnBrk="1" hangingPunct="1">
              <a:defRPr/>
            </a:pPr>
            <a:r>
              <a:rPr lang="en-US" sz="2800" dirty="0" smtClean="0"/>
              <a:t>It possesses </a:t>
            </a:r>
            <a:r>
              <a:rPr lang="en-US" sz="2800" dirty="0" smtClean="0">
                <a:solidFill>
                  <a:srgbClr val="FF0000"/>
                </a:solidFill>
              </a:rPr>
              <a:t>consolidated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historical</a:t>
            </a:r>
            <a:r>
              <a:rPr lang="en-US" sz="2800" dirty="0" smtClean="0"/>
              <a:t> data, which helps the organization to analyze its business.</a:t>
            </a:r>
          </a:p>
          <a:p>
            <a:pPr eaLnBrk="1" hangingPunct="1">
              <a:defRPr/>
            </a:pPr>
            <a:r>
              <a:rPr lang="en-US" sz="2800" dirty="0" smtClean="0"/>
              <a:t>A data warehouse helps </a:t>
            </a:r>
            <a:r>
              <a:rPr lang="en-US" sz="2800" dirty="0" smtClean="0">
                <a:solidFill>
                  <a:srgbClr val="FF0000"/>
                </a:solidFill>
              </a:rPr>
              <a:t>executives</a:t>
            </a:r>
            <a:r>
              <a:rPr lang="en-US" sz="2800" dirty="0" smtClean="0"/>
              <a:t> to </a:t>
            </a:r>
            <a:r>
              <a:rPr lang="en-US" sz="2800" dirty="0" smtClean="0">
                <a:solidFill>
                  <a:srgbClr val="FF0000"/>
                </a:solidFill>
              </a:rPr>
              <a:t>organize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understand</a:t>
            </a:r>
            <a:r>
              <a:rPr lang="en-US" sz="2800" dirty="0" smtClean="0"/>
              <a:t>, and use </a:t>
            </a:r>
            <a:r>
              <a:rPr lang="en-US" sz="2800" dirty="0" smtClean="0">
                <a:solidFill>
                  <a:srgbClr val="FF0000"/>
                </a:solidFill>
              </a:rPr>
              <a:t>their data </a:t>
            </a:r>
            <a:r>
              <a:rPr lang="en-US" sz="2800" dirty="0" smtClean="0"/>
              <a:t>to take strategic </a:t>
            </a:r>
            <a:r>
              <a:rPr lang="en-US" sz="2800" dirty="0" smtClean="0">
                <a:solidFill>
                  <a:srgbClr val="FF0000"/>
                </a:solidFill>
              </a:rPr>
              <a:t>decisions</a:t>
            </a:r>
            <a:r>
              <a:rPr lang="en-US" sz="2800" dirty="0" smtClean="0"/>
              <a:t>.</a:t>
            </a:r>
          </a:p>
          <a:p>
            <a:pPr eaLnBrk="1" hangingPunct="1">
              <a:defRPr/>
            </a:pPr>
            <a:r>
              <a:rPr lang="en-US" sz="2800" dirty="0" smtClean="0"/>
              <a:t>Data warehouse systems help in the </a:t>
            </a:r>
            <a:r>
              <a:rPr lang="en-US" sz="2800" dirty="0" smtClean="0">
                <a:solidFill>
                  <a:srgbClr val="FF0000"/>
                </a:solidFill>
              </a:rPr>
              <a:t>integration</a:t>
            </a:r>
            <a:r>
              <a:rPr lang="en-US" sz="2800" dirty="0" smtClean="0"/>
              <a:t> of </a:t>
            </a:r>
            <a:r>
              <a:rPr lang="en-US" sz="2800" dirty="0" smtClean="0">
                <a:solidFill>
                  <a:srgbClr val="FF0000"/>
                </a:solidFill>
              </a:rPr>
              <a:t>diversity</a:t>
            </a:r>
            <a:r>
              <a:rPr lang="en-US" sz="2800" dirty="0" smtClean="0"/>
              <a:t> of application systems.</a:t>
            </a:r>
          </a:p>
          <a:p>
            <a:pPr eaLnBrk="1" hangingPunct="1">
              <a:defRPr/>
            </a:pPr>
            <a:r>
              <a:rPr lang="en-US" sz="2800" dirty="0" smtClean="0"/>
              <a:t>A data warehouse system helps in </a:t>
            </a:r>
            <a:r>
              <a:rPr lang="en-US" sz="2800" dirty="0" smtClean="0">
                <a:solidFill>
                  <a:srgbClr val="FF0000"/>
                </a:solidFill>
              </a:rPr>
              <a:t>consolidated</a:t>
            </a:r>
            <a:r>
              <a:rPr lang="en-US" sz="2800" dirty="0" smtClean="0"/>
              <a:t> historical data </a:t>
            </a:r>
            <a:r>
              <a:rPr lang="en-US" sz="2800" dirty="0" smtClean="0">
                <a:solidFill>
                  <a:srgbClr val="FF0000"/>
                </a:solidFill>
              </a:rPr>
              <a:t>analysis</a:t>
            </a:r>
            <a:r>
              <a:rPr lang="en-US" sz="2800" dirty="0" smtClean="0"/>
              <a:t>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DD3253-2F8E-4B20-A04F-962A4364B58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Fall 2017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DATA WAREHOUSING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/>
          </a:bodyPr>
          <a:lstStyle/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A data warehouse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begins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with the physical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separation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of a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company's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operational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decision support environments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At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heart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of many companies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lies a store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of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operational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data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It is important to physically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separate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the data warehouse from the OLTP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1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endParaRPr lang="en-US" sz="28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pic>
        <p:nvPicPr>
          <p:cNvPr id="8" name="Picture 4" descr="FIG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2" b="7356"/>
          <a:stretch/>
        </p:blipFill>
        <p:spPr>
          <a:xfrm>
            <a:off x="304800" y="198436"/>
            <a:ext cx="8534400" cy="620236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088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2. What is Data Warehouse?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 lnSpcReduction="1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2.1. Definitions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“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A data warehouse is a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subject-oriented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integrated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time-variant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nonvolatile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collection of data in support of management’s decision-making process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.”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Operational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Data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: Data used in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day-to-day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needs of company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Data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mining tools often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access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data warehouses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rather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than operational data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CHARACTERISTICS OF DATA </a:t>
            </a:r>
            <a:r>
              <a:rPr lang="en-US" sz="2800" b="1" dirty="0" smtClean="0">
                <a:solidFill>
                  <a:srgbClr val="00B050"/>
                </a:solidFill>
              </a:rPr>
              <a:t>WAREHOUSING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 fontScale="77500" lnSpcReduction="2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600" dirty="0" smtClean="0">
                <a:solidFill>
                  <a:srgbClr val="92D050"/>
                </a:solidFill>
              </a:rPr>
              <a:t>(Bill </a:t>
            </a:r>
            <a:r>
              <a:rPr lang="en-US" sz="2600" dirty="0" err="1" smtClean="0">
                <a:solidFill>
                  <a:srgbClr val="92D050"/>
                </a:solidFill>
              </a:rPr>
              <a:t>Inmon</a:t>
            </a:r>
            <a:r>
              <a:rPr lang="en-US" sz="2600" dirty="0" smtClean="0">
                <a:solidFill>
                  <a:srgbClr val="92D050"/>
                </a:solidFill>
              </a:rPr>
              <a:t>):  Subject </a:t>
            </a:r>
            <a:r>
              <a:rPr lang="en-US" sz="2600" dirty="0">
                <a:solidFill>
                  <a:srgbClr val="92D050"/>
                </a:solidFill>
              </a:rPr>
              <a:t>Oriented: Data that gives information about a particular subject instead of about a company's ongoing operations.</a:t>
            </a:r>
            <a:br>
              <a:rPr lang="en-US" sz="2600" dirty="0">
                <a:solidFill>
                  <a:srgbClr val="92D050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Data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Warehouse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—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Subject-Oriented</a:t>
            </a:r>
            <a:endParaRPr lang="en-US" sz="28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Organized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around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major subjects, such as customer, product, sales.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Focusing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on the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modeling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analysis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of data for decision makers,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not on daily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operations or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transaction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processing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600" dirty="0">
                <a:solidFill>
                  <a:srgbClr val="92D050"/>
                </a:solidFill>
              </a:rPr>
              <a:t>Integrated: Data that is gathered into the data warehouse from a variety of sources and merged into a coherent whole</a:t>
            </a:r>
            <a:endParaRPr lang="en-US" sz="3800" dirty="0" smtClean="0">
              <a:solidFill>
                <a:srgbClr val="92D050"/>
              </a:solidFill>
              <a:ea typeface="Calibri"/>
              <a:cs typeface="Arial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Data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Warehouse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—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Integrated</a:t>
            </a:r>
            <a:endParaRPr lang="en-US" sz="28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Constructed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by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integrating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multiple,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heterogeneous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data sources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Data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cleaning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and data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integration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techniques are applied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  <a:endParaRPr lang="en-US" sz="28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CHARACTERISTICS OF DATA WAREHOUSING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 fontScale="92500" lnSpcReduction="2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srgbClr val="92D050"/>
                </a:solidFill>
              </a:rPr>
              <a:t>Time-variant</a:t>
            </a:r>
            <a:r>
              <a:rPr lang="en-US" sz="2400" dirty="0">
                <a:solidFill>
                  <a:srgbClr val="92D050"/>
                </a:solidFill>
              </a:rPr>
              <a:t>: All data in the data warehouse is identified with a particular time period.</a:t>
            </a:r>
            <a:endParaRPr lang="en-US" sz="2800" dirty="0" smtClean="0">
              <a:solidFill>
                <a:srgbClr val="92D050"/>
              </a:solidFill>
              <a:ea typeface="Calibri"/>
              <a:cs typeface="Arial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Data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Warehouse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—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Time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Variant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time horizon for the data warehouse is significantly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longer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than that of operational systems.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Data warehouse: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provide information from a historical perspective (e.g., past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5-10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years)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Every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key structure in the data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warehouse </a:t>
            </a:r>
          </a:p>
          <a:p>
            <a:pPr marL="914400" lvl="1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Contains an </a:t>
            </a:r>
            <a:r>
              <a:rPr lang="en-US" sz="2400" dirty="0" smtClean="0">
                <a:solidFill>
                  <a:srgbClr val="FF0000"/>
                </a:solidFill>
                <a:ea typeface="Calibri"/>
                <a:cs typeface="Arial"/>
              </a:rPr>
              <a:t>element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Arial"/>
              </a:rPr>
              <a:t> of time, explicitly or implicitly 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7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14594</TotalTime>
  <Words>1982</Words>
  <Application>Microsoft Office PowerPoint</Application>
  <PresentationFormat>On-screen Show (4:3)</PresentationFormat>
  <Paragraphs>375</Paragraphs>
  <Slides>34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LEARNING OBJECTIVES </vt:lpstr>
      <vt:lpstr>الفرق بين قواعد البيانات ومخازن البيانات</vt:lpstr>
      <vt:lpstr>Understanding a Data Warehouse</vt:lpstr>
      <vt:lpstr>DATA WAREHOUSING</vt:lpstr>
      <vt:lpstr>PowerPoint Presentation</vt:lpstr>
      <vt:lpstr>2. What is Data Warehouse?</vt:lpstr>
      <vt:lpstr>CHARACTERISTICS OF DATA WAREHOUSING</vt:lpstr>
      <vt:lpstr>CHARACTERISTICS OF DATA WAREHOUSING</vt:lpstr>
      <vt:lpstr>CHARACTERISTICS OF DATA WAREHOUSING</vt:lpstr>
      <vt:lpstr>2.6. Data Warehouse vs. Heterogeneous DBMS</vt:lpstr>
      <vt:lpstr>2.7. Data Warehouse vs. Operational DBMS</vt:lpstr>
      <vt:lpstr>2.7. Data Warehouse vs. Operational DBMS</vt:lpstr>
      <vt:lpstr>2.7. Data Warehouse vs. Operational DBMS</vt:lpstr>
      <vt:lpstr>2.7. Data Warehouse vs. Operational DBMS</vt:lpstr>
      <vt:lpstr>2.8. OLTP vs. OLAP</vt:lpstr>
      <vt:lpstr>4. Conceptual Modeling of Data Warehousing</vt:lpstr>
      <vt:lpstr>4.1. Star Schema</vt:lpstr>
      <vt:lpstr>4.2 Snowflake Schema</vt:lpstr>
      <vt:lpstr>4.3. Fact Constellation</vt:lpstr>
      <vt:lpstr>5. A Data Mining</vt:lpstr>
      <vt:lpstr>Data Mining</vt:lpstr>
      <vt:lpstr>What is Data Mining? </vt:lpstr>
      <vt:lpstr>Data Mining Applications </vt:lpstr>
      <vt:lpstr>5. A Data Mining Query Language: DMQL</vt:lpstr>
      <vt:lpstr>5.3. Defining a Snowflake Schema in DMQL</vt:lpstr>
      <vt:lpstr>5.4. Defining a Fact Constellation in DMQL</vt:lpstr>
      <vt:lpstr>5.4. Defining a Fact Constellation in DMQL</vt:lpstr>
      <vt:lpstr>5.5. Measures: Three Categories</vt:lpstr>
      <vt:lpstr>5.5. Measures: Three Categories</vt:lpstr>
      <vt:lpstr>5.6. How to compute data cube measures?</vt:lpstr>
      <vt:lpstr>5.6. How to compute data cube measures?</vt:lpstr>
      <vt:lpstr>A Sample data cube:</vt:lpstr>
      <vt:lpstr>5.6. How to compute data cube measures?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Laith Co</dc:creator>
  <cp:lastModifiedBy>AL Laith Co</cp:lastModifiedBy>
  <cp:revision>286</cp:revision>
  <cp:lastPrinted>2017-12-21T09:13:52Z</cp:lastPrinted>
  <dcterms:created xsi:type="dcterms:W3CDTF">2006-08-16T00:00:00Z</dcterms:created>
  <dcterms:modified xsi:type="dcterms:W3CDTF">2018-03-16T06:48:35Z</dcterms:modified>
</cp:coreProperties>
</file>